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474" r:id="rId3"/>
    <p:sldId id="561" r:id="rId4"/>
    <p:sldId id="475" r:id="rId5"/>
    <p:sldId id="559" r:id="rId6"/>
    <p:sldId id="462" r:id="rId7"/>
    <p:sldId id="543" r:id="rId8"/>
    <p:sldId id="521" r:id="rId9"/>
    <p:sldId id="564" r:id="rId10"/>
    <p:sldId id="548" r:id="rId11"/>
    <p:sldId id="518" r:id="rId12"/>
    <p:sldId id="555" r:id="rId13"/>
    <p:sldId id="563" r:id="rId14"/>
    <p:sldId id="544" r:id="rId15"/>
    <p:sldId id="551" r:id="rId16"/>
    <p:sldId id="469" r:id="rId17"/>
    <p:sldId id="560" r:id="rId18"/>
    <p:sldId id="550" r:id="rId19"/>
    <p:sldId id="477" r:id="rId20"/>
    <p:sldId id="478" r:id="rId21"/>
    <p:sldId id="510" r:id="rId22"/>
    <p:sldId id="385" r:id="rId23"/>
    <p:sldId id="512" r:id="rId24"/>
    <p:sldId id="513" r:id="rId25"/>
    <p:sldId id="514" r:id="rId26"/>
    <p:sldId id="515" r:id="rId27"/>
    <p:sldId id="516" r:id="rId28"/>
    <p:sldId id="461" r:id="rId29"/>
    <p:sldId id="552" r:id="rId30"/>
    <p:sldId id="384" r:id="rId31"/>
    <p:sldId id="562" r:id="rId32"/>
    <p:sldId id="556" r:id="rId33"/>
    <p:sldId id="538" r:id="rId34"/>
    <p:sldId id="539" r:id="rId35"/>
    <p:sldId id="540" r:id="rId36"/>
    <p:sldId id="541" r:id="rId37"/>
    <p:sldId id="542" r:id="rId38"/>
    <p:sldId id="473" r:id="rId39"/>
    <p:sldId id="567" r:id="rId40"/>
    <p:sldId id="568" r:id="rId41"/>
    <p:sldId id="565" r:id="rId42"/>
    <p:sldId id="537" r:id="rId43"/>
    <p:sldId id="535" r:id="rId44"/>
    <p:sldId id="465" r:id="rId45"/>
    <p:sldId id="523" r:id="rId46"/>
    <p:sldId id="371" r:id="rId4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C0101"/>
    <a:srgbClr val="6E0101"/>
    <a:srgbClr val="5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8071" autoAdjust="0"/>
  </p:normalViewPr>
  <p:slideViewPr>
    <p:cSldViewPr snapToObjects="1">
      <p:cViewPr>
        <p:scale>
          <a:sx n="99" d="100"/>
          <a:sy n="99" d="100"/>
        </p:scale>
        <p:origin x="-1256" y="-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7FCBA7B8-7724-9741-A4D9-C77C9E1C5F50}" type="datetime1">
              <a:rPr lang="en-US"/>
              <a:pPr>
                <a:defRPr/>
              </a:pPr>
              <a:t>9/13/13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BE41644D-81A2-AB4A-A4D4-7631EFFC3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726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433A6411-1004-9949-827B-68A3DBA01C13}" type="datetime1">
              <a:rPr lang="en-US"/>
              <a:pPr>
                <a:defRPr/>
              </a:pPr>
              <a:t>9/13/13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9CA6824-ED50-974B-8213-A5D059688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535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14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80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43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43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43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67BF87-6976-1E4A-8283-900AE5657903}" type="slidenum">
              <a:rPr lang="en-US"/>
              <a:pPr/>
              <a:t>24</a:t>
            </a:fld>
            <a:endParaRPr lang="en-US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Must Own The Hear Share!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14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1200" dirty="0" smtClean="0"/>
              <a:t>You are Bigger, More Powerful and more Valuable Than You Have Ever Been Taught to Believe.</a:t>
            </a:r>
          </a:p>
          <a:p>
            <a:pPr marL="0" lvl="0" indent="0">
              <a:buNone/>
            </a:pPr>
            <a:r>
              <a:rPr lang="en-US" sz="1200" dirty="0" smtClean="0"/>
              <a:t>Collaboration is the Fastest Path to Success.</a:t>
            </a:r>
          </a:p>
          <a:p>
            <a:pPr marL="0" lvl="0" indent="0">
              <a:buNone/>
            </a:pPr>
            <a:r>
              <a:rPr lang="en-US" sz="1200" dirty="0" smtClean="0"/>
              <a:t>Become Super Fabulous Girlfriend to Someone and You Both Will Soar.</a:t>
            </a:r>
          </a:p>
          <a:p>
            <a:pPr marL="0" indent="0">
              <a:buNone/>
            </a:pPr>
            <a:r>
              <a:rPr lang="en-US" sz="1200" dirty="0" smtClean="0"/>
              <a:t>A phenomenal woman I must be because another woman follows me.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95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14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>
          <a:xfrm>
            <a:off x="357188" y="4499429"/>
            <a:ext cx="6143625" cy="3970014"/>
          </a:xfrm>
        </p:spPr>
        <p:txBody>
          <a:bodyPr lIns="86493" tIns="43247" rIns="86493" bIns="43247">
            <a:normAutofit/>
          </a:bodyPr>
          <a:lstStyle/>
          <a:p>
            <a:r>
              <a:rPr lang="en-US" b="1" dirty="0" smtClean="0"/>
              <a:t>Notes:     </a:t>
            </a:r>
          </a:p>
          <a:p>
            <a:endParaRPr lang="en-US" b="1" dirty="0" smtClean="0"/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r>
              <a:rPr lang="en-US" dirty="0" smtClean="0"/>
              <a:t>________________________________________________________________________________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14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Notes Placeholder 4"/>
          <p:cNvSpPr>
            <a:spLocks noGrp="1"/>
          </p:cNvSpPr>
          <p:nvPr>
            <p:ph type="body" idx="1"/>
          </p:nvPr>
        </p:nvSpPr>
        <p:spPr bwMode="auto">
          <a:xfrm>
            <a:off x="357188" y="4499429"/>
            <a:ext cx="6143625" cy="3970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Notes Placeholder 4"/>
          <p:cNvSpPr>
            <a:spLocks noGrp="1"/>
          </p:cNvSpPr>
          <p:nvPr>
            <p:ph type="body" idx="1"/>
          </p:nvPr>
        </p:nvSpPr>
        <p:spPr bwMode="auto">
          <a:xfrm>
            <a:off x="357188" y="4499429"/>
            <a:ext cx="6143625" cy="3970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Notes Placeholder 4"/>
          <p:cNvSpPr>
            <a:spLocks noGrp="1"/>
          </p:cNvSpPr>
          <p:nvPr>
            <p:ph type="body" idx="1"/>
          </p:nvPr>
        </p:nvSpPr>
        <p:spPr bwMode="auto">
          <a:xfrm>
            <a:off x="357188" y="4499429"/>
            <a:ext cx="6143625" cy="3970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Notes Placeholder 4"/>
          <p:cNvSpPr>
            <a:spLocks noGrp="1"/>
          </p:cNvSpPr>
          <p:nvPr>
            <p:ph type="body" idx="1"/>
          </p:nvPr>
        </p:nvSpPr>
        <p:spPr bwMode="auto">
          <a:xfrm>
            <a:off x="357188" y="4499429"/>
            <a:ext cx="6143625" cy="3970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>
          <a:xfrm>
            <a:off x="357188" y="4499429"/>
            <a:ext cx="6143625" cy="3970014"/>
          </a:xfrm>
        </p:spPr>
        <p:txBody>
          <a:bodyPr lIns="86493" tIns="43247" rIns="86493" bIns="43247">
            <a:normAutofit/>
          </a:bodyPr>
          <a:lstStyle/>
          <a:p>
            <a:r>
              <a:rPr lang="en-US" b="1" dirty="0" smtClean="0"/>
              <a:t>Notes:     </a:t>
            </a:r>
          </a:p>
          <a:p>
            <a:endParaRPr lang="en-US" b="1" dirty="0" smtClean="0"/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r>
              <a:rPr lang="en-US" dirty="0" smtClean="0"/>
              <a:t>________________________________________________________________________________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142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>
          <a:xfrm>
            <a:off x="357188" y="4499429"/>
            <a:ext cx="6143625" cy="3970014"/>
          </a:xfrm>
        </p:spPr>
        <p:txBody>
          <a:bodyPr lIns="86493" tIns="43247" rIns="86493" bIns="43247">
            <a:normAutofit/>
          </a:bodyPr>
          <a:lstStyle/>
          <a:p>
            <a:r>
              <a:rPr lang="en-US" b="1" dirty="0" smtClean="0"/>
              <a:t>Notes:     </a:t>
            </a:r>
          </a:p>
          <a:p>
            <a:endParaRPr lang="en-US" b="1" dirty="0" smtClean="0"/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r>
              <a:rPr lang="en-US" dirty="0" smtClean="0"/>
              <a:t>________________________________________________________________________________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95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/>
          <p:cNvSpPr>
            <a:spLocks noGrp="1"/>
          </p:cNvSpPr>
          <p:nvPr>
            <p:ph type="body" idx="1"/>
          </p:nvPr>
        </p:nvSpPr>
        <p:spPr>
          <a:xfrm>
            <a:off x="357188" y="4499429"/>
            <a:ext cx="6143625" cy="3970014"/>
          </a:xfrm>
        </p:spPr>
        <p:txBody>
          <a:bodyPr lIns="86493" tIns="43247" rIns="86493" bIns="43247">
            <a:normAutofit/>
          </a:bodyPr>
          <a:lstStyle/>
          <a:p>
            <a:r>
              <a:rPr lang="en-US" b="1" dirty="0" smtClean="0"/>
              <a:t>Notes:     </a:t>
            </a:r>
          </a:p>
          <a:p>
            <a:endParaRPr lang="en-US" b="1" dirty="0" smtClean="0"/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r>
              <a:rPr lang="en-US" dirty="0" smtClean="0"/>
              <a:t>________________________________________________________________________________</a:t>
            </a:r>
          </a:p>
          <a:p>
            <a:pPr marL="224282" indent="-224282"/>
            <a:r>
              <a:rPr lang="en-US" dirty="0" smtClean="0"/>
              <a:t>________________________________________________________________________________</a:t>
            </a:r>
          </a:p>
          <a:p>
            <a:r>
              <a:rPr lang="en-US" dirty="0" smtClean="0"/>
              <a:t>________________________________________________________________________________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951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142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20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3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3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14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A6824-ED50-974B-8213-A5D05968801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43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Notes Placeholder 4"/>
          <p:cNvSpPr>
            <a:spLocks noGrp="1"/>
          </p:cNvSpPr>
          <p:nvPr>
            <p:ph type="body" idx="1"/>
          </p:nvPr>
        </p:nvSpPr>
        <p:spPr bwMode="auto">
          <a:xfrm>
            <a:off x="357188" y="4499429"/>
            <a:ext cx="6143625" cy="3970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 txBox="1">
            <a:spLocks/>
          </p:cNvSpPr>
          <p:nvPr userDrawn="1"/>
        </p:nvSpPr>
        <p:spPr>
          <a:xfrm>
            <a:off x="228600" y="6356350"/>
            <a:ext cx="74676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smtClean="0"/>
          </a:p>
          <a:p>
            <a:pPr algn="l">
              <a:defRPr/>
            </a:pPr>
            <a:r>
              <a:rPr lang="en-US" smtClean="0"/>
              <a:t>Lethia Owens International, Inc.  ::  www.LethiaOwens.com  ::  (800) 670-0712                                 Page </a:t>
            </a:r>
            <a:fld id="{5D9988AA-5F98-5C4D-913E-801A219EDB06}" type="slidenum">
              <a:rPr lang="en-US" smtClean="0"/>
              <a:pPr algn="l">
                <a:defRPr/>
              </a:pPr>
              <a:t>‹#›</a:t>
            </a:fld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939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92075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7D24803-20B4-504A-8EF2-284C5E459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5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92075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5F3225E-F589-A349-9D17-A1BDC2E95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6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owerPoint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6050"/>
            <a:ext cx="9144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6324600" y="6096000"/>
            <a:ext cx="12192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>
                <a:latin typeface="Calibri" charset="0"/>
              </a:rPr>
              <a:t>Page </a:t>
            </a:r>
            <a:fld id="{D2171C0A-0CE5-0849-B3E9-759830E2CB47}" type="slidenum">
              <a:rPr lang="en-US" sz="1600">
                <a:latin typeface="Calibri" charset="0"/>
              </a:rPr>
              <a:pPr algn="r" eaLnBrk="1" hangingPunct="1"/>
              <a:t>‹#›</a:t>
            </a:fld>
            <a:endParaRPr lang="en-US" sz="1600">
              <a:latin typeface="Calibri" charset="0"/>
            </a:endParaRPr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0" y="6569075"/>
            <a:ext cx="91440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</a:rPr>
              <a:t>Copyright 2010 Lethia Owens  International, Inc.                                                                        www.LethiaOwens.com</a:t>
            </a:r>
          </a:p>
          <a:p>
            <a:pPr algn="ctr" eaLnBrk="1" hangingPunct="1"/>
            <a:endParaRPr lang="en-US" sz="140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7" name="Picture 10" descr="LightBul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5254625"/>
            <a:ext cx="16954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841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88" y="233363"/>
            <a:ext cx="8278812" cy="579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1188" y="1177925"/>
            <a:ext cx="4075112" cy="499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838700" y="1177925"/>
            <a:ext cx="4076700" cy="4994275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54747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ead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"/>
          <a:stretch>
            <a:fillRect/>
          </a:stretch>
        </p:blipFill>
        <p:spPr bwMode="auto">
          <a:xfrm>
            <a:off x="0" y="0"/>
            <a:ext cx="9144000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381000" y="6356350"/>
            <a:ext cx="8382000" cy="0"/>
          </a:xfrm>
          <a:prstGeom prst="line">
            <a:avLst/>
          </a:prstGeom>
          <a:ln w="6350" cmpd="sng">
            <a:solidFill>
              <a:srgbClr val="6E01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1027926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82000" cy="4525963"/>
          </a:xfrm>
        </p:spPr>
        <p:txBody>
          <a:bodyPr/>
          <a:lstStyle>
            <a:lvl2pPr>
              <a:defRPr>
                <a:solidFill>
                  <a:srgbClr val="6E0101"/>
                </a:solidFill>
              </a:defRPr>
            </a:lvl2pPr>
            <a:lvl4pPr>
              <a:defRPr>
                <a:solidFill>
                  <a:srgbClr val="6E010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381000" y="6356350"/>
            <a:ext cx="8382000" cy="365125"/>
          </a:xfrm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Lethia Owens International, Inc.  ::  </a:t>
            </a:r>
            <a:r>
              <a:rPr lang="en-US" err="1"/>
              <a:t>www.LethiaOwens.com</a:t>
            </a:r>
            <a:r>
              <a:rPr lang="en-US"/>
              <a:t>  ::  (800) 670-0712  ::  Page </a:t>
            </a:r>
            <a:fld id="{7523F2F0-CCCB-2346-ADFC-F8917B1E4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92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 txBox="1">
            <a:spLocks/>
          </p:cNvSpPr>
          <p:nvPr userDrawn="1"/>
        </p:nvSpPr>
        <p:spPr>
          <a:xfrm>
            <a:off x="6858000" y="6356350"/>
            <a:ext cx="838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614F573D-CC37-C544-BFD2-DE025AAA61C5}" type="slidenum">
              <a:rPr lang="en-US" smtClean="0"/>
              <a:pPr>
                <a:defRPr/>
              </a:pPr>
              <a:t>‹#›</a:t>
            </a:fld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92075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D05AEF-0C38-0F4E-8390-822B95D28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8600" y="6356350"/>
            <a:ext cx="662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endParaRPr lang="en-US"/>
          </a:p>
          <a:p>
            <a:pPr>
              <a:defRPr/>
            </a:pPr>
            <a:r>
              <a:rPr lang="en-US"/>
              <a:t>Lethia Owens International, Inc.  ::  </a:t>
            </a:r>
            <a:r>
              <a:rPr lang="en-US" err="1"/>
              <a:t>www.LethiaOwens.com</a:t>
            </a:r>
            <a:r>
              <a:rPr lang="en-US"/>
              <a:t>  ::  (800) 670-0712</a:t>
            </a:r>
          </a:p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65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92075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A3935F9-0A33-6F45-88B7-0A95E7F19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09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58000" y="92075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3612E7E-810A-2642-BBAF-D047F196E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3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92075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2DDB8B27-7134-B949-BFDC-B99896CC8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2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92075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CA1615D-63D0-674A-85B2-014684E15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1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92075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2DB4892F-568B-9F4C-80F5-86A4A583C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23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92075"/>
            <a:ext cx="2133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FFEA9C27-EB27-F947-AC49-43D897007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96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274638"/>
            <a:ext cx="7848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600200"/>
            <a:ext cx="7848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28600" y="6356350"/>
            <a:ext cx="746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defRPr/>
            </a:pPr>
            <a:endParaRPr lang="en-US"/>
          </a:p>
          <a:p>
            <a:pPr>
              <a:defRPr/>
            </a:pPr>
            <a:r>
              <a:rPr lang="en-US"/>
              <a:t>Lethia Owens International, Inc.  ::  </a:t>
            </a:r>
            <a:r>
              <a:rPr lang="en-US" err="1"/>
              <a:t>www.LethiaOwens.com</a:t>
            </a:r>
            <a:r>
              <a:rPr lang="en-US"/>
              <a:t>  ::  (800) 670-0712                                 Page </a:t>
            </a:r>
            <a:fld id="{32005D6A-1982-CF40-9395-F147F20B0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1" r:id="rId12"/>
    <p:sldLayoutId id="2147484212" r:id="rId13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Helvetica"/>
          <a:ea typeface="ＭＳ Ｐゴシック" pitchFamily="-65" charset="-128"/>
          <a:cs typeface="Helvetic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Helvetica" pitchFamily="-109" charset="0"/>
          <a:ea typeface="ＭＳ Ｐゴシック" pitchFamily="-65" charset="-128"/>
          <a:cs typeface="ＭＳ Ｐゴシック" pitchFamily="-65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Helvetica" pitchFamily="-109" charset="0"/>
          <a:ea typeface="ＭＳ Ｐゴシック" pitchFamily="-65" charset="-128"/>
          <a:cs typeface="ＭＳ Ｐゴシック" pitchFamily="-65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Helvetica" pitchFamily="-109" charset="0"/>
          <a:ea typeface="ＭＳ Ｐゴシック" pitchFamily="-65" charset="-128"/>
          <a:cs typeface="ＭＳ Ｐゴシック" pitchFamily="-65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Helvetica" pitchFamily="-109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65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65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65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65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65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7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thiaOwens.Com" TargetMode="External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.bin"/><Relationship Id="rId12" Type="http://schemas.openxmlformats.org/officeDocument/2006/relationships/image" Target="../media/image8.png"/><Relationship Id="rId13" Type="http://schemas.openxmlformats.org/officeDocument/2006/relationships/image" Target="../media/image13.jpeg"/><Relationship Id="rId14" Type="http://schemas.openxmlformats.org/officeDocument/2006/relationships/image" Target="../media/image14.png"/><Relationship Id="rId15" Type="http://schemas.openxmlformats.org/officeDocument/2006/relationships/hyperlink" Target="http://log.go.com/log?srvc=dis&amp;guid=0D71ED72-8E14-404A-AB15-D09D0EB237F4&amp;drop=0&amp;addata=1000:57845:214256:57845&amp;a=1&amp;goto=http://disney.go.com/disneyconnection" TargetMode="External"/><Relationship Id="rId16" Type="http://schemas.openxmlformats.org/officeDocument/2006/relationships/image" Target="../media/image15.png"/><Relationship Id="rId17" Type="http://schemas.openxmlformats.org/officeDocument/2006/relationships/image" Target="../media/image16.jpe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hyperlink" Target="http://www.google.com/doodle11.html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://en.wikipedia.org/wiki/Image:Nbc_apprentice2_donald_trump.jpeg" TargetMode="External"/><Relationship Id="rId7" Type="http://schemas.openxmlformats.org/officeDocument/2006/relationships/image" Target="../media/image10.jpeg"/><Relationship Id="rId8" Type="http://schemas.openxmlformats.org/officeDocument/2006/relationships/hyperlink" Target="http://www2.coca-cola.com/index.html" TargetMode="External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7571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322" y="533400"/>
            <a:ext cx="7463678" cy="3962400"/>
          </a:xfrm>
          <a:solidFill>
            <a:schemeClr val="bg1">
              <a:lumMod val="65000"/>
              <a:alpha val="74000"/>
            </a:schemeClr>
          </a:solidFill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en-US" sz="4900" b="1" spc="100" dirty="0" smtClean="0">
                <a:solidFill>
                  <a:srgbClr val="6E0101"/>
                </a:solidFill>
                <a:latin typeface="Helvetica Neue Light"/>
                <a:ea typeface="ＭＳ Ｐゴシック" charset="0"/>
                <a:cs typeface="Helvetica Neue Light"/>
              </a:rPr>
              <a:t>YOUR BRAND INFLUENCE</a:t>
            </a:r>
            <a:r>
              <a:rPr lang="en-US" sz="4900" b="1" spc="100" dirty="0" smtClean="0">
                <a:solidFill>
                  <a:srgbClr val="6E0101"/>
                </a:solidFill>
                <a:latin typeface="Helvetica Neue Light"/>
                <a:ea typeface="ＭＳ Ｐゴシック" charset="0"/>
                <a:cs typeface="Helvetica Neue Light"/>
              </a:rPr>
              <a:t/>
            </a:r>
            <a:br>
              <a:rPr lang="en-US" sz="4900" b="1" spc="100" dirty="0" smtClean="0">
                <a:solidFill>
                  <a:srgbClr val="6E0101"/>
                </a:solidFill>
                <a:latin typeface="Helvetica Neue Light"/>
                <a:ea typeface="ＭＳ Ｐゴシック" charset="0"/>
                <a:cs typeface="Helvetica Neue Light"/>
              </a:rPr>
            </a:br>
            <a:r>
              <a:rPr lang="en-US" sz="3600" dirty="0" smtClean="0"/>
              <a:t>Strategies for Building an Influential Personal Brand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1800" dirty="0" smtClean="0"/>
              <a:t>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3600" dirty="0" smtClean="0"/>
              <a:t>Monsanto</a:t>
            </a:r>
            <a:br>
              <a:rPr lang="en-US" sz="3600" dirty="0" smtClean="0"/>
            </a:br>
            <a:r>
              <a:rPr lang="en-US" sz="2800" dirty="0" smtClean="0"/>
              <a:t>HR Specialist Meeting – Sept. 16, </a:t>
            </a:r>
            <a:r>
              <a:rPr lang="en-US" sz="2800" dirty="0" smtClean="0"/>
              <a:t>2013</a:t>
            </a:r>
            <a:br>
              <a:rPr lang="en-US" sz="2800" dirty="0" smtClean="0"/>
            </a:br>
            <a:r>
              <a:rPr lang="en-US" sz="2800" spc="100" dirty="0" smtClean="0">
                <a:latin typeface="Helvetica Neue Light"/>
                <a:ea typeface="ＭＳ Ｐゴシック" charset="0"/>
                <a:cs typeface="Helvetica Neue Light"/>
              </a:rPr>
              <a:t>By: Lethia </a:t>
            </a:r>
            <a:r>
              <a:rPr lang="en-US" sz="2800" spc="100" dirty="0">
                <a:latin typeface="Helvetica Neue Light"/>
                <a:ea typeface="ＭＳ Ｐゴシック" charset="0"/>
                <a:cs typeface="Helvetica Neue Light"/>
              </a:rPr>
              <a:t>Owens</a:t>
            </a:r>
            <a:br>
              <a:rPr lang="en-US" sz="2800" spc="100" dirty="0">
                <a:latin typeface="Helvetica Neue Light"/>
                <a:ea typeface="ＭＳ Ｐゴシック" charset="0"/>
                <a:cs typeface="Helvetica Neue Light"/>
              </a:rPr>
            </a:br>
            <a:endParaRPr lang="en-US" sz="2000" spc="100" dirty="0">
              <a:solidFill>
                <a:srgbClr val="FFFFFF"/>
              </a:solidFill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04800" y="6183313"/>
            <a:ext cx="8534400" cy="369887"/>
          </a:xfrm>
          <a:prstGeom prst="rect">
            <a:avLst/>
          </a:prstGeom>
          <a:solidFill>
            <a:schemeClr val="bg1">
              <a:lumMod val="65000"/>
              <a:alpha val="74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pitchFamily="-109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pitchFamily="-109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pitchFamily="-109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Helvetica" pitchFamily="-109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>
              <a:defRPr/>
            </a:pPr>
            <a:r>
              <a:rPr lang="en-US" sz="1600" spc="100" dirty="0" smtClean="0">
                <a:solidFill>
                  <a:srgbClr val="6E0101"/>
                </a:solidFill>
              </a:rPr>
              <a:t>Lethia Owens International Inc.  ::  www.LethiaOwens.com  ::  (800) 670-0712</a:t>
            </a:r>
            <a:endParaRPr lang="en-US" sz="1600" spc="100" dirty="0">
              <a:solidFill>
                <a:srgbClr val="6E010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155" y="3810000"/>
            <a:ext cx="3441844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/>
          <p:cNvGrpSpPr>
            <a:grpSpLocks/>
          </p:cNvGrpSpPr>
          <p:nvPr/>
        </p:nvGrpSpPr>
        <p:grpSpPr bwMode="auto">
          <a:xfrm>
            <a:off x="685800" y="1524000"/>
            <a:ext cx="7656513" cy="4703763"/>
            <a:chOff x="269011" y="1544739"/>
            <a:chExt cx="7655990" cy="4703661"/>
          </a:xfrm>
        </p:grpSpPr>
        <p:pic>
          <p:nvPicPr>
            <p:cNvPr id="16389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11" y="1544739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191001" y="3505200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pc="100" dirty="0" smtClean="0">
                <a:latin typeface="Helvetica Neue Light"/>
                <a:ea typeface="ＭＳ Ｐゴシック" charset="0"/>
                <a:cs typeface="Helvetica Neue Light"/>
              </a:rPr>
              <a:t>What is Your Personal Brand?</a:t>
            </a: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sz="6600" dirty="0" smtClean="0">
              <a:latin typeface="Helvetica Neue Light"/>
              <a:cs typeface="Helvetica Neue Light"/>
            </a:endParaRPr>
          </a:p>
          <a:p>
            <a:pPr marL="0" indent="0" algn="ctr">
              <a:buNone/>
              <a:defRPr/>
            </a:pPr>
            <a:r>
              <a:rPr lang="en-US" sz="4800" dirty="0" smtClean="0">
                <a:latin typeface="Helvetica Neue Light"/>
                <a:cs typeface="Helvetica Neue Light"/>
              </a:rPr>
              <a:t>What </a:t>
            </a:r>
            <a:r>
              <a:rPr lang="en-US" sz="4800" dirty="0">
                <a:latin typeface="Helvetica Neue Light"/>
                <a:cs typeface="Helvetica Neue Light"/>
              </a:rPr>
              <a:t>Words, Phrases, Emotions Do You Own</a:t>
            </a:r>
            <a:r>
              <a:rPr lang="en-US" sz="4800" dirty="0" smtClean="0">
                <a:latin typeface="Helvetica Neue Light"/>
                <a:cs typeface="Helvetica Neue Light"/>
              </a:rPr>
              <a:t>?</a:t>
            </a:r>
            <a:endParaRPr lang="en-US" sz="4800" dirty="0">
              <a:latin typeface="Helvetica Neue Light"/>
              <a:cs typeface="Helvetica Neue Light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 dirty="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 dirty="0">
                <a:latin typeface="Helvetica Neue Light" charset="0"/>
                <a:cs typeface="Helvetica Neue Light" charset="0"/>
              </a:rPr>
              <a:t>Lethia Owens International, Inc.  ::  </a:t>
            </a:r>
            <a:r>
              <a:rPr lang="en-US" sz="1400" dirty="0" err="1">
                <a:latin typeface="Helvetica Neue Light" charset="0"/>
                <a:cs typeface="Helvetica Neue Light" charset="0"/>
              </a:rPr>
              <a:t>www.LethiaOwens.com</a:t>
            </a:r>
            <a:r>
              <a:rPr lang="en-US" sz="1400" dirty="0">
                <a:latin typeface="Helvetica Neue Light" charset="0"/>
                <a:cs typeface="Helvetica Neue Light" charset="0"/>
              </a:rPr>
              <a:t>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10</a:t>
            </a:fld>
            <a:endParaRPr lang="en-US" sz="1400" dirty="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22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724" r="5517" b="6702"/>
          <a:stretch/>
        </p:blipFill>
        <p:spPr>
          <a:xfrm>
            <a:off x="0" y="5682"/>
            <a:ext cx="9144000" cy="68523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8620" y="5029200"/>
            <a:ext cx="8298180" cy="167640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029200"/>
            <a:ext cx="65021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It is said that a woman’s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            heart rate increases…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80348" y="5968424"/>
            <a:ext cx="73302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when she is holding a Tiffany Blue Box!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0327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Questions To Answer</a:t>
            </a:r>
          </a:p>
        </p:txBody>
      </p:sp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304800" y="1981200"/>
            <a:ext cx="8458200" cy="422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dirty="0">
                <a:latin typeface="Helvetica Neue Light"/>
                <a:cs typeface="Helvetica Neue Light"/>
              </a:rPr>
              <a:t>1) What </a:t>
            </a:r>
            <a:r>
              <a:rPr lang="en-US" sz="3200" u="sng" dirty="0">
                <a:solidFill>
                  <a:schemeClr val="accent2"/>
                </a:solidFill>
                <a:latin typeface="Helvetica Neue Light"/>
                <a:cs typeface="Helvetica Neue Light"/>
              </a:rPr>
              <a:t>emotions</a:t>
            </a:r>
            <a:r>
              <a:rPr lang="en-US" sz="3200" dirty="0">
                <a:latin typeface="Helvetica Neue Light"/>
                <a:cs typeface="Helvetica Neue Light"/>
              </a:rPr>
              <a:t> will your brand touch?</a:t>
            </a:r>
          </a:p>
          <a:p>
            <a:pPr>
              <a:spcBef>
                <a:spcPct val="20000"/>
              </a:spcBef>
            </a:pPr>
            <a:r>
              <a:rPr lang="en-US" sz="3200" dirty="0">
                <a:latin typeface="Helvetica Neue Light"/>
                <a:cs typeface="Helvetica Neue Light"/>
              </a:rPr>
              <a:t>2) What </a:t>
            </a:r>
            <a:r>
              <a:rPr lang="en-US" sz="3200" u="sng" dirty="0">
                <a:solidFill>
                  <a:schemeClr val="accent2"/>
                </a:solidFill>
                <a:latin typeface="Helvetica Neue Light"/>
                <a:cs typeface="Helvetica Neue Light"/>
              </a:rPr>
              <a:t>expectations</a:t>
            </a:r>
            <a:r>
              <a:rPr lang="en-US" sz="3200" dirty="0">
                <a:latin typeface="Helvetica Neue Light"/>
                <a:cs typeface="Helvetica Neue Light"/>
              </a:rPr>
              <a:t> will your brand create? </a:t>
            </a:r>
          </a:p>
          <a:p>
            <a:pPr>
              <a:spcBef>
                <a:spcPct val="20000"/>
              </a:spcBef>
            </a:pPr>
            <a:r>
              <a:rPr lang="en-US" sz="3200" dirty="0">
                <a:latin typeface="Helvetica Neue Light"/>
                <a:cs typeface="Helvetica Neue Light"/>
              </a:rPr>
              <a:t>3) What </a:t>
            </a:r>
            <a:r>
              <a:rPr lang="en-US" sz="3200" u="sng" dirty="0">
                <a:solidFill>
                  <a:schemeClr val="accent2"/>
                </a:solidFill>
                <a:latin typeface="Helvetica Neue Light"/>
                <a:cs typeface="Helvetica Neue Light"/>
              </a:rPr>
              <a:t>experiences</a:t>
            </a:r>
            <a:r>
              <a:rPr lang="en-US" sz="3200" dirty="0">
                <a:latin typeface="Helvetica Neue Light"/>
                <a:cs typeface="Helvetica Neue Light"/>
              </a:rPr>
              <a:t> will your brand provide? </a:t>
            </a:r>
          </a:p>
          <a:p>
            <a:pPr>
              <a:spcBef>
                <a:spcPct val="20000"/>
              </a:spcBef>
            </a:pPr>
            <a:endParaRPr lang="en-US" sz="2800" dirty="0">
              <a:latin typeface="Helvetica Neue Light"/>
              <a:cs typeface="Helvetica Neue Light"/>
            </a:endParaRPr>
          </a:p>
          <a:p>
            <a:pPr>
              <a:spcBef>
                <a:spcPct val="20000"/>
              </a:spcBef>
            </a:pPr>
            <a:r>
              <a:rPr lang="en-US" sz="3000" dirty="0">
                <a:latin typeface="Helvetica Neue Light"/>
                <a:cs typeface="Helvetica Neue Light"/>
              </a:rPr>
              <a:t>The sum of these questions equals a position in the mind called brand ownership. </a:t>
            </a:r>
            <a:r>
              <a:rPr lang="en-US" sz="3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As your brand ownership increases so does your ability to influence.</a:t>
            </a:r>
            <a:endParaRPr lang="en-US" sz="3000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47685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1028700"/>
          </a:xfrm>
        </p:spPr>
        <p:txBody>
          <a:bodyPr/>
          <a:lstStyle/>
          <a:p>
            <a:pPr>
              <a:defRPr/>
            </a:pPr>
            <a:r>
              <a:rPr lang="en-US" spc="100" dirty="0" smtClean="0">
                <a:latin typeface="Helvetica Neue Light"/>
                <a:ea typeface="ＭＳ Ｐゴシック" charset="0"/>
                <a:cs typeface="Helvetica Neue Light"/>
              </a:rPr>
              <a:t>Positioning – Look for Unoccupied Space</a:t>
            </a: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>
                <a:latin typeface="Helvetica Neue Light" charset="0"/>
                <a:cs typeface="Helvetica Neue Light" charset="0"/>
              </a:rPr>
              <a:t>Lethia Owens International, Inc.  ::  www.LethiaOwens.com  ::  (800) 670-0712  ::  Page </a:t>
            </a:r>
            <a:fld id="{0FAD9491-6B34-1C48-A5E7-0530FACE4FE0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13</a:t>
            </a:fld>
            <a:endParaRPr lang="en-US" sz="1400">
              <a:latin typeface="Helvetica Neue Light" charset="0"/>
              <a:cs typeface="Helvetica Neue Ligh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8" y="1447800"/>
            <a:ext cx="3677991" cy="483681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952999" y="1752600"/>
            <a:ext cx="3776769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-109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-109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-109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-109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>
              <a:defRPr/>
            </a:pPr>
            <a:r>
              <a:rPr lang="en-US" spc="100" dirty="0" smtClean="0">
                <a:solidFill>
                  <a:srgbClr val="000000"/>
                </a:solidFill>
                <a:latin typeface="Helvetica Neue Light"/>
                <a:ea typeface="ＭＳ Ｐゴシック" charset="0"/>
                <a:cs typeface="Helvetica Neue Light"/>
              </a:rPr>
              <a:t>What Problem Does Your Brand Solve?</a:t>
            </a:r>
            <a:endParaRPr lang="en-US" spc="100" dirty="0">
              <a:solidFill>
                <a:srgbClr val="000000"/>
              </a:solidFill>
              <a:latin typeface="Helvetica Neue Light"/>
              <a:ea typeface="ＭＳ Ｐゴシック" charset="0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29832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/>
          <p:cNvGrpSpPr>
            <a:grpSpLocks/>
          </p:cNvGrpSpPr>
          <p:nvPr/>
        </p:nvGrpSpPr>
        <p:grpSpPr bwMode="auto">
          <a:xfrm>
            <a:off x="685800" y="1524000"/>
            <a:ext cx="7656513" cy="4703763"/>
            <a:chOff x="269011" y="1544739"/>
            <a:chExt cx="7655990" cy="4703661"/>
          </a:xfrm>
        </p:grpSpPr>
        <p:pic>
          <p:nvPicPr>
            <p:cNvPr id="16389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11" y="1544739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191001" y="3505200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pc="100" dirty="0" smtClean="0">
                <a:latin typeface="Helvetica Neue Light"/>
                <a:ea typeface="ＭＳ Ｐゴシック" charset="0"/>
                <a:cs typeface="Helvetica Neue Light"/>
              </a:rPr>
              <a:t>Answer these questions</a:t>
            </a: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AutoNum type="arabicParenR"/>
              <a:defRPr/>
            </a:pPr>
            <a:r>
              <a:rPr lang="en-US" sz="4400" dirty="0" smtClean="0">
                <a:latin typeface="Helvetica Neue Light"/>
                <a:cs typeface="Helvetica Neue Light"/>
              </a:rPr>
              <a:t>In </a:t>
            </a:r>
            <a:r>
              <a:rPr lang="en-US" sz="4400" b="1" dirty="0" smtClean="0">
                <a:solidFill>
                  <a:srgbClr val="9C0101"/>
                </a:solidFill>
                <a:latin typeface="Helvetica Neue Light"/>
                <a:cs typeface="Helvetica Neue Light"/>
              </a:rPr>
              <a:t>ONE</a:t>
            </a:r>
            <a:r>
              <a:rPr lang="en-US" sz="4400" dirty="0" smtClean="0">
                <a:solidFill>
                  <a:srgbClr val="9C0101"/>
                </a:solidFill>
                <a:latin typeface="Helvetica Neue Light"/>
                <a:cs typeface="Helvetica Neue Light"/>
              </a:rPr>
              <a:t> </a:t>
            </a:r>
            <a:r>
              <a:rPr lang="en-US" sz="4400" dirty="0" smtClean="0">
                <a:latin typeface="Helvetica Neue Light"/>
                <a:cs typeface="Helvetica Neue Light"/>
              </a:rPr>
              <a:t>word, how would others describe you?</a:t>
            </a:r>
          </a:p>
          <a:p>
            <a:pPr marL="742950" indent="-742950">
              <a:buAutoNum type="arabicParenR"/>
              <a:defRPr/>
            </a:pPr>
            <a:endParaRPr lang="en-US" sz="4400" dirty="0" smtClean="0">
              <a:latin typeface="Helvetica Neue Light"/>
              <a:cs typeface="Helvetica Neue Light"/>
            </a:endParaRPr>
          </a:p>
          <a:p>
            <a:pPr marL="742950" indent="-742950">
              <a:buAutoNum type="arabicParenR"/>
              <a:defRPr/>
            </a:pPr>
            <a:r>
              <a:rPr lang="en-US" sz="4400" dirty="0" smtClean="0">
                <a:latin typeface="Helvetica Neue Light"/>
                <a:cs typeface="Helvetica Neue Light"/>
              </a:rPr>
              <a:t>In </a:t>
            </a:r>
            <a:r>
              <a:rPr lang="en-US" sz="4400" b="1" dirty="0">
                <a:solidFill>
                  <a:srgbClr val="9C0101"/>
                </a:solidFill>
                <a:latin typeface="Helvetica Neue Light"/>
                <a:cs typeface="Helvetica Neue Light"/>
              </a:rPr>
              <a:t>ONE</a:t>
            </a:r>
            <a:r>
              <a:rPr lang="en-US" sz="4400" dirty="0">
                <a:solidFill>
                  <a:srgbClr val="9C0101"/>
                </a:solidFill>
                <a:latin typeface="Helvetica Neue Light"/>
                <a:cs typeface="Helvetica Neue Light"/>
              </a:rPr>
              <a:t> </a:t>
            </a:r>
            <a:r>
              <a:rPr lang="en-US" sz="4400" dirty="0" smtClean="0">
                <a:latin typeface="Helvetica Neue Light"/>
                <a:cs typeface="Helvetica Neue Light"/>
              </a:rPr>
              <a:t>word, how would you like to be described by others? </a:t>
            </a:r>
            <a:endParaRPr lang="en-US" sz="44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>
                <a:latin typeface="Helvetica Neue Light" charset="0"/>
                <a:cs typeface="Helvetica Neue Light" charset="0"/>
              </a:rPr>
              <a:t>Lethia Owens International, Inc.  ::  www.LethiaOwens.com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14</a:t>
            </a:fld>
            <a:endParaRPr lang="en-US" sz="140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2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362200" y="1600200"/>
            <a:ext cx="6400800" cy="4525963"/>
          </a:xfrm>
        </p:spPr>
        <p:txBody>
          <a:bodyPr/>
          <a:lstStyle/>
          <a:p>
            <a:pPr marL="0" indent="0" algn="ctr" defTabSz="914400" eaLnBrk="1" hangingPunct="1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en-US" sz="1600" dirty="0" smtClean="0">
              <a:latin typeface="Helvetica Neue Light" charset="0"/>
              <a:ea typeface="ＭＳ Ｐゴシック" charset="0"/>
              <a:cs typeface="Helvetica Neue Light" charset="0"/>
            </a:endParaRPr>
          </a:p>
          <a:p>
            <a:pPr marL="0" indent="0" algn="ctr" defTabSz="914400" eaLnBrk="1" hangingPunct="1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US" sz="4400" dirty="0" smtClean="0">
                <a:latin typeface="Helvetica Neue Light" charset="0"/>
                <a:ea typeface="ＭＳ Ｐゴシック" charset="0"/>
                <a:cs typeface="Helvetica Neue Light" charset="0"/>
              </a:rPr>
              <a:t>I am different</a:t>
            </a:r>
            <a:endParaRPr lang="en-US" sz="4400" dirty="0">
              <a:latin typeface="Helvetica Neue Light" charset="0"/>
              <a:ea typeface="ＭＳ Ｐゴシック" charset="0"/>
              <a:cs typeface="Helvetica Neue Light" charset="0"/>
            </a:endParaRPr>
          </a:p>
          <a:p>
            <a:pPr marL="0" indent="0" algn="ctr" defTabSz="914400" eaLnBrk="1" hangingPunct="1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US" sz="4400" dirty="0">
                <a:latin typeface="Helvetica Neue Light" charset="0"/>
                <a:ea typeface="ＭＳ Ｐゴシック" charset="0"/>
                <a:cs typeface="Helvetica Neue Light" charset="0"/>
              </a:rPr>
              <a:t>I </a:t>
            </a:r>
            <a:r>
              <a:rPr lang="en-US" sz="4400" dirty="0" smtClean="0">
                <a:latin typeface="Helvetica Neue Light" charset="0"/>
                <a:ea typeface="ＭＳ Ｐゴシック" charset="0"/>
                <a:cs typeface="Helvetica Neue Light" charset="0"/>
              </a:rPr>
              <a:t>am unique</a:t>
            </a:r>
            <a:endParaRPr lang="en-US" sz="4400" dirty="0">
              <a:latin typeface="Helvetica Neue Light" charset="0"/>
              <a:ea typeface="ＭＳ Ｐゴシック" charset="0"/>
              <a:cs typeface="Helvetica Neue Light" charset="0"/>
            </a:endParaRPr>
          </a:p>
          <a:p>
            <a:pPr marL="0" indent="0" algn="ctr" defTabSz="914400" eaLnBrk="1" hangingPunct="1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US" sz="4400" dirty="0">
                <a:latin typeface="Helvetica Neue Light" charset="0"/>
                <a:ea typeface="ＭＳ Ｐゴシック" charset="0"/>
                <a:cs typeface="Helvetica Neue Light" charset="0"/>
              </a:rPr>
              <a:t>I </a:t>
            </a:r>
            <a:r>
              <a:rPr lang="en-US" sz="4400" dirty="0" smtClean="0">
                <a:latin typeface="Helvetica Neue Light" charset="0"/>
                <a:ea typeface="ＭＳ Ｐゴシック" charset="0"/>
                <a:cs typeface="Helvetica Neue Light" charset="0"/>
              </a:rPr>
              <a:t>am valuable</a:t>
            </a:r>
            <a:endParaRPr lang="en-US" sz="4400" dirty="0">
              <a:latin typeface="Helvetica Neue Light" charset="0"/>
              <a:ea typeface="ＭＳ Ｐゴシック" charset="0"/>
              <a:cs typeface="Helvetica Neue Light" charset="0"/>
            </a:endParaRPr>
          </a:p>
          <a:p>
            <a:pPr marL="0" indent="0" algn="ctr" defTabSz="914400" eaLnBrk="1" hangingPunct="1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US" sz="4400" dirty="0">
                <a:latin typeface="Helvetica Neue Light" charset="0"/>
                <a:ea typeface="ＭＳ Ｐゴシック" charset="0"/>
                <a:cs typeface="Helvetica Neue Light" charset="0"/>
              </a:rPr>
              <a:t>I </a:t>
            </a:r>
            <a:r>
              <a:rPr lang="en-US" sz="4400" dirty="0" smtClean="0">
                <a:latin typeface="Helvetica Neue Light" charset="0"/>
                <a:ea typeface="ＭＳ Ｐゴシック" charset="0"/>
                <a:cs typeface="Helvetica Neue Light" charset="0"/>
              </a:rPr>
              <a:t>am promotable</a:t>
            </a:r>
            <a:endParaRPr lang="en-US" sz="4400" dirty="0">
              <a:latin typeface="Helvetica Neue Light" charset="0"/>
              <a:ea typeface="ＭＳ Ｐゴシック" charset="0"/>
              <a:cs typeface="Helvetica Neue Light" charset="0"/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6E0101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</a:rPr>
              <a:t>I am </a:t>
            </a:r>
            <a:r>
              <a:rPr lang="en-US" sz="4400" b="1" dirty="0" smtClean="0">
                <a:solidFill>
                  <a:srgbClr val="6E0101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</a:rPr>
              <a:t>INFLUENTIAL</a:t>
            </a:r>
            <a:endParaRPr lang="en-US" sz="4400" dirty="0">
              <a:solidFill>
                <a:srgbClr val="6E0101"/>
              </a:solidFill>
            </a:endParaRPr>
          </a:p>
        </p:txBody>
      </p:sp>
      <p:sp>
        <p:nvSpPr>
          <p:cNvPr id="17409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 dirty="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 dirty="0">
                <a:latin typeface="Helvetica Neue Light" charset="0"/>
                <a:cs typeface="Helvetica Neue Light" charset="0"/>
              </a:rPr>
              <a:t>Lethia Owens International, Inc.  ::  </a:t>
            </a:r>
            <a:r>
              <a:rPr lang="en-US" sz="1400" dirty="0" err="1">
                <a:latin typeface="Helvetica Neue Light" charset="0"/>
                <a:cs typeface="Helvetica Neue Light" charset="0"/>
              </a:rPr>
              <a:t>www.LethiaOwens.com</a:t>
            </a:r>
            <a:r>
              <a:rPr lang="en-US" sz="1400" dirty="0">
                <a:latin typeface="Helvetica Neue Light" charset="0"/>
                <a:cs typeface="Helvetica Neue Light" charset="0"/>
              </a:rPr>
              <a:t>  ::  (800) 670-0712  ::  Page </a:t>
            </a:r>
            <a:fld id="{27A0A18D-A00D-1449-A79A-55BC5B409035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15</a:t>
            </a:fld>
            <a:endParaRPr lang="en-US" sz="1400" dirty="0">
              <a:latin typeface="Helvetica Neue Light" charset="0"/>
              <a:cs typeface="Helvetica Neue Light" charset="0"/>
            </a:endParaRPr>
          </a:p>
        </p:txBody>
      </p:sp>
      <p:pic>
        <p:nvPicPr>
          <p:cNvPr id="6" name="Picture 2" descr="professionalwoman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" y="1485900"/>
            <a:ext cx="1874838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94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82000" cy="1027926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FF"/>
                </a:solidFill>
                <a:latin typeface="Helvetica Neue Light"/>
                <a:ea typeface="+mj-ea"/>
                <a:cs typeface="Helvetica Neue Light"/>
              </a:rPr>
              <a:t>Your Powerful Personal Brand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7" name="Picture 4" descr="ProfessionalWoma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8600" y="1177925"/>
            <a:ext cx="4730750" cy="49942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It’s </a:t>
            </a:r>
            <a:r>
              <a:rPr lang="en-US" dirty="0">
                <a:solidFill>
                  <a:schemeClr val="bg1"/>
                </a:solidFill>
                <a:latin typeface="Calibri" charset="0"/>
              </a:rPr>
              <a:t>the decisive 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moments that matter</a:t>
            </a:r>
            <a:endParaRPr lang="en-US" dirty="0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  <a:latin typeface="Calibri" charset="0"/>
              </a:rPr>
              <a:t>... 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every </a:t>
            </a:r>
            <a:r>
              <a:rPr lang="en-US" dirty="0">
                <a:solidFill>
                  <a:schemeClr val="bg1"/>
                </a:solidFill>
                <a:latin typeface="Calibri" charset="0"/>
              </a:rPr>
              <a:t>single interaction and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  <a:latin typeface="Calibri" charset="0"/>
              </a:rPr>
              <a:t>transaction collectively 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shapes </a:t>
            </a:r>
            <a:endParaRPr lang="en-US" dirty="0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  <a:latin typeface="Calibri" charset="0"/>
              </a:rPr>
              <a:t>your 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personal brand</a:t>
            </a:r>
            <a:r>
              <a:rPr lang="en-US" dirty="0">
                <a:solidFill>
                  <a:schemeClr val="bg1"/>
                </a:solidFill>
                <a:latin typeface="Calibri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dirty="0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Your personal brand is the </a:t>
            </a:r>
            <a:r>
              <a:rPr lang="en-US" dirty="0">
                <a:solidFill>
                  <a:schemeClr val="bg1"/>
                </a:solidFill>
                <a:latin typeface="Calibri" charset="0"/>
              </a:rPr>
              <a:t>consensus about who you 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are…your </a:t>
            </a:r>
            <a:r>
              <a:rPr lang="en-US" dirty="0">
                <a:solidFill>
                  <a:schemeClr val="bg1"/>
                </a:solidFill>
                <a:latin typeface="Calibri" charset="0"/>
              </a:rPr>
              <a:t>reputation, public image,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and character</a:t>
            </a:r>
            <a:r>
              <a:rPr lang="en-US" dirty="0">
                <a:solidFill>
                  <a:schemeClr val="bg1"/>
                </a:solidFill>
                <a:latin typeface="Calibri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dirty="0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  <a:latin typeface="Calibri" charset="0"/>
              </a:rPr>
              <a:t>Your </a:t>
            </a:r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personal brand IS the</a:t>
            </a:r>
            <a:endParaRPr lang="en-US" dirty="0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  <a:latin typeface="Calibri" charset="0"/>
              </a:rPr>
              <a:t>collective opinion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  <a:latin typeface="Calibri" charset="0"/>
              </a:rPr>
              <a:t>about you!</a:t>
            </a:r>
          </a:p>
        </p:txBody>
      </p:sp>
    </p:spTree>
    <p:extLst>
      <p:ext uri="{BB962C8B-B14F-4D97-AF65-F5344CB8AC3E}">
        <p14:creationId xmlns:p14="http://schemas.microsoft.com/office/powerpoint/2010/main" val="51236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pc="100" dirty="0" smtClean="0">
                <a:latin typeface="Helvetica Neue Light"/>
                <a:ea typeface="ＭＳ Ｐゴシック" charset="0"/>
                <a:cs typeface="Helvetica Neue Light"/>
              </a:rPr>
              <a:t>Are You a Stuck Employee?</a:t>
            </a: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pic>
        <p:nvPicPr>
          <p:cNvPr id="5" name="StuckEmployee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183954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/>
          <p:cNvGrpSpPr>
            <a:grpSpLocks/>
          </p:cNvGrpSpPr>
          <p:nvPr/>
        </p:nvGrpSpPr>
        <p:grpSpPr bwMode="auto">
          <a:xfrm>
            <a:off x="685800" y="1524000"/>
            <a:ext cx="7656513" cy="4703763"/>
            <a:chOff x="269011" y="1544739"/>
            <a:chExt cx="7655990" cy="4703661"/>
          </a:xfrm>
        </p:grpSpPr>
        <p:pic>
          <p:nvPicPr>
            <p:cNvPr id="16389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11" y="1544739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191001" y="3505200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endParaRPr lang="en-US" sz="4000" dirty="0" smtClean="0">
              <a:latin typeface="Helvetica Neue Light"/>
              <a:cs typeface="Helvetica Neue Light"/>
            </a:endParaRPr>
          </a:p>
          <a:p>
            <a:pPr marL="0" indent="0" algn="ctr">
              <a:buNone/>
              <a:defRPr/>
            </a:pPr>
            <a:r>
              <a:rPr lang="en-US" sz="4000" dirty="0" smtClean="0">
                <a:latin typeface="Helvetica Neue Light"/>
                <a:cs typeface="Helvetica Neue Light"/>
              </a:rPr>
              <a:t>What </a:t>
            </a:r>
            <a:r>
              <a:rPr lang="en-US" sz="4000" dirty="0">
                <a:latin typeface="Helvetica Neue Light"/>
                <a:cs typeface="Helvetica Neue Light"/>
              </a:rPr>
              <a:t>makes you unique makes you valuable and what makes you valuable can make you wealthy</a:t>
            </a:r>
            <a:r>
              <a:rPr lang="en-US" sz="4000" dirty="0" smtClean="0">
                <a:latin typeface="Helvetica Neue Light"/>
                <a:cs typeface="Helvetica Neue Light"/>
              </a:rPr>
              <a:t>!</a:t>
            </a:r>
            <a:endParaRPr lang="en-US" sz="4000" dirty="0">
              <a:latin typeface="Helvetica Neue Light"/>
              <a:cs typeface="Helvetica Neue Light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>
                <a:latin typeface="Helvetica Neue Light" charset="0"/>
                <a:cs typeface="Helvetica Neue Light" charset="0"/>
              </a:rPr>
              <a:t>Lethia Owens International, Inc.  ::  www.LethiaOwens.com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18</a:t>
            </a:fld>
            <a:endParaRPr lang="en-US" sz="140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1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sh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5597525"/>
            <a:ext cx="8610600" cy="1108075"/>
          </a:xfrm>
        </p:spPr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en-US" sz="3400" dirty="0" smtClean="0">
                <a:solidFill>
                  <a:srgbClr val="000000"/>
                </a:solidFill>
              </a:rPr>
              <a:t>“Success is not being perceived as being the best at what you do…”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9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oadmap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843826"/>
            <a:ext cx="9220200" cy="584776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Your Current Personal Branding Strategy…</a:t>
            </a:r>
            <a:endParaRPr lang="en-US" sz="3200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146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sh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5867400" cy="2438399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en-US" sz="3400" dirty="0" smtClean="0">
                <a:solidFill>
                  <a:schemeClr val="tx1"/>
                </a:solidFill>
              </a:rPr>
              <a:t>“it’s being perceived as being the </a:t>
            </a:r>
          </a:p>
          <a:p>
            <a:pPr algn="ctr">
              <a:buNone/>
            </a:pPr>
            <a:r>
              <a:rPr lang="en-US" sz="3400" b="1" dirty="0" smtClean="0">
                <a:solidFill>
                  <a:schemeClr val="tx1"/>
                </a:solidFill>
              </a:rPr>
              <a:t>ONLY ONE </a:t>
            </a:r>
          </a:p>
          <a:p>
            <a:pPr algn="ctr">
              <a:buNone/>
            </a:pPr>
            <a:r>
              <a:rPr lang="en-US" sz="3400" dirty="0" smtClean="0">
                <a:solidFill>
                  <a:schemeClr val="tx1"/>
                </a:solidFill>
              </a:rPr>
              <a:t>who does what you do!”</a:t>
            </a:r>
            <a:r>
              <a:rPr lang="en-US" sz="3400" dirty="0" smtClean="0">
                <a:solidFill>
                  <a:srgbClr val="000000"/>
                </a:solidFill>
              </a:rPr>
              <a:t> </a:t>
            </a:r>
          </a:p>
          <a:p>
            <a:pPr algn="ctr">
              <a:buFontTx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algn="ctr">
              <a:buFontTx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Jerry Garcia of the Grateful Dead</a:t>
            </a:r>
          </a:p>
        </p:txBody>
      </p:sp>
    </p:spTree>
    <p:extLst>
      <p:ext uri="{BB962C8B-B14F-4D97-AF65-F5344CB8AC3E}">
        <p14:creationId xmlns:p14="http://schemas.microsoft.com/office/powerpoint/2010/main" val="254072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9441"/>
            <a:ext cx="9144000" cy="5161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1028700"/>
          </a:xfrm>
        </p:spPr>
        <p:txBody>
          <a:bodyPr/>
          <a:lstStyle/>
          <a:p>
            <a:pPr>
              <a:defRPr/>
            </a:pPr>
            <a:r>
              <a:rPr lang="en-US" sz="3000" spc="100" dirty="0" smtClean="0">
                <a:latin typeface="Helvetica Neue Light"/>
                <a:ea typeface="ＭＳ Ｐゴシック" charset="0"/>
                <a:cs typeface="Helvetica Neue Light"/>
              </a:rPr>
              <a:t>Dubai</a:t>
            </a:r>
            <a:r>
              <a:rPr lang="en-US" sz="3000" spc="100" dirty="0">
                <a:latin typeface="Helvetica Neue Light"/>
                <a:ea typeface="ＭＳ Ｐゴシック" charset="0"/>
                <a:cs typeface="Helvetica Neue Light"/>
              </a:rPr>
              <a:t> </a:t>
            </a:r>
            <a:r>
              <a:rPr lang="en-US" sz="3000" spc="100" dirty="0" smtClean="0">
                <a:latin typeface="Helvetica Neue Light"/>
                <a:ea typeface="ＭＳ Ｐゴシック" charset="0"/>
                <a:cs typeface="Helvetica Neue Light"/>
              </a:rPr>
              <a:t>– Palm Island, The Burg Al Arab and The Burg </a:t>
            </a:r>
            <a:r>
              <a:rPr lang="en-US" sz="3000" spc="100" dirty="0" err="1" smtClean="0">
                <a:latin typeface="Helvetica Neue Light"/>
                <a:ea typeface="ＭＳ Ｐゴシック" charset="0"/>
                <a:cs typeface="Helvetica Neue Light"/>
              </a:rPr>
              <a:t>Khalifa</a:t>
            </a:r>
            <a:r>
              <a:rPr lang="en-US" sz="3000" spc="100" dirty="0" smtClean="0">
                <a:latin typeface="Helvetica Neue Light"/>
                <a:ea typeface="ＭＳ Ｐゴシック" charset="0"/>
                <a:cs typeface="Helvetica Neue Light"/>
              </a:rPr>
              <a:t> (Tallest Building in the World)</a:t>
            </a:r>
            <a:endParaRPr lang="en-US" sz="3000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>
                <a:latin typeface="Helvetica Neue Light" charset="0"/>
                <a:cs typeface="Helvetica Neue Light" charset="0"/>
              </a:rPr>
              <a:t>Lethia Owens International, Inc.  ::  www.LethiaOwens.com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21</a:t>
            </a:fld>
            <a:endParaRPr lang="en-US" sz="1400">
              <a:latin typeface="Helvetica Neue Light" charset="0"/>
              <a:cs typeface="Helvetica Neue Light" charset="0"/>
            </a:endParaRPr>
          </a:p>
        </p:txBody>
      </p:sp>
      <p:pic>
        <p:nvPicPr>
          <p:cNvPr id="4" name="Picture 3" descr="P103091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69130" y="2421731"/>
            <a:ext cx="4800600" cy="2700338"/>
          </a:xfrm>
          <a:prstGeom prst="rect">
            <a:avLst/>
          </a:prstGeom>
        </p:spPr>
      </p:pic>
      <p:pic>
        <p:nvPicPr>
          <p:cNvPr id="5" name="Picture 4" descr="P103086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082800"/>
            <a:ext cx="6457244" cy="363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39441"/>
            <a:ext cx="9144000" cy="563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/>
          <p:cNvGrpSpPr>
            <a:grpSpLocks/>
          </p:cNvGrpSpPr>
          <p:nvPr/>
        </p:nvGrpSpPr>
        <p:grpSpPr bwMode="auto">
          <a:xfrm>
            <a:off x="685800" y="1524000"/>
            <a:ext cx="7656513" cy="4703763"/>
            <a:chOff x="269011" y="1544739"/>
            <a:chExt cx="7655990" cy="4703661"/>
          </a:xfrm>
        </p:grpSpPr>
        <p:pic>
          <p:nvPicPr>
            <p:cNvPr id="16389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11" y="1544739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191001" y="3505200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sz="8000" dirty="0" smtClean="0">
              <a:latin typeface="Helvetica Neue Light"/>
              <a:cs typeface="Helvetica Neue Light"/>
            </a:endParaRPr>
          </a:p>
          <a:p>
            <a:pPr marL="0" indent="0" algn="ctr">
              <a:buNone/>
              <a:defRPr/>
            </a:pPr>
            <a:r>
              <a:rPr lang="en-US" sz="4400" dirty="0">
                <a:latin typeface="Helvetica Neue Light"/>
                <a:cs typeface="Helvetica Neue Light"/>
              </a:rPr>
              <a:t>The Deeper </a:t>
            </a:r>
            <a:r>
              <a:rPr lang="en-US" sz="4400" dirty="0" smtClean="0">
                <a:latin typeface="Helvetica Neue Light"/>
                <a:cs typeface="Helvetica Neue Light"/>
              </a:rPr>
              <a:t>You Dig…</a:t>
            </a:r>
          </a:p>
          <a:p>
            <a:pPr marL="0" indent="0" algn="ctr">
              <a:buNone/>
              <a:defRPr/>
            </a:pPr>
            <a:r>
              <a:rPr lang="en-US" sz="4400" dirty="0" smtClean="0">
                <a:latin typeface="Helvetica Neue Light"/>
                <a:cs typeface="Helvetica Neue Light"/>
              </a:rPr>
              <a:t>The </a:t>
            </a:r>
            <a:r>
              <a:rPr lang="en-US" sz="4400" dirty="0">
                <a:latin typeface="Helvetica Neue Light"/>
                <a:cs typeface="Helvetica Neue Light"/>
              </a:rPr>
              <a:t>T</a:t>
            </a:r>
            <a:r>
              <a:rPr lang="en-US" sz="4400" dirty="0" smtClean="0">
                <a:latin typeface="Helvetica Neue Light"/>
                <a:cs typeface="Helvetica Neue Light"/>
              </a:rPr>
              <a:t>aller </a:t>
            </a:r>
            <a:r>
              <a:rPr lang="en-US" sz="4400" dirty="0">
                <a:latin typeface="Helvetica Neue Light"/>
                <a:cs typeface="Helvetica Neue Light"/>
              </a:rPr>
              <a:t>Y</a:t>
            </a:r>
            <a:r>
              <a:rPr lang="en-US" sz="4400" dirty="0" smtClean="0">
                <a:latin typeface="Helvetica Neue Light"/>
                <a:cs typeface="Helvetica Neue Light"/>
              </a:rPr>
              <a:t>ou’ll </a:t>
            </a:r>
            <a:r>
              <a:rPr lang="en-US" sz="4400" dirty="0">
                <a:latin typeface="Helvetica Neue Light"/>
                <a:cs typeface="Helvetica Neue Light"/>
              </a:rPr>
              <a:t>S</a:t>
            </a:r>
            <a:r>
              <a:rPr lang="en-US" sz="4400" dirty="0" smtClean="0">
                <a:latin typeface="Helvetica Neue Light"/>
                <a:cs typeface="Helvetica Neue Light"/>
              </a:rPr>
              <a:t>tand</a:t>
            </a:r>
            <a:r>
              <a:rPr lang="en-US" sz="4400" dirty="0">
                <a:latin typeface="Helvetica Neue Light"/>
                <a:cs typeface="Helvetica Neue Light"/>
              </a:rPr>
              <a:t>.</a:t>
            </a:r>
          </a:p>
          <a:p>
            <a:pPr marL="0" indent="0" algn="ctr">
              <a:buFont typeface="Arial" charset="0"/>
              <a:buNone/>
              <a:defRPr/>
            </a:pPr>
            <a:endParaRPr lang="en-US" sz="44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>
                <a:latin typeface="Helvetica Neue Light" charset="0"/>
                <a:cs typeface="Helvetica Neue Light" charset="0"/>
              </a:rPr>
              <a:t>Lethia Owens International, Inc.  ::  www.LethiaOwens.com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22</a:t>
            </a:fld>
            <a:endParaRPr lang="en-US" sz="140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8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/>
          <p:cNvGrpSpPr>
            <a:grpSpLocks/>
          </p:cNvGrpSpPr>
          <p:nvPr/>
        </p:nvGrpSpPr>
        <p:grpSpPr bwMode="auto">
          <a:xfrm>
            <a:off x="685800" y="1524000"/>
            <a:ext cx="7656513" cy="4703763"/>
            <a:chOff x="269011" y="1544739"/>
            <a:chExt cx="7655990" cy="4703661"/>
          </a:xfrm>
        </p:grpSpPr>
        <p:pic>
          <p:nvPicPr>
            <p:cNvPr id="16389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11" y="1544739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191001" y="3505200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pc="100" dirty="0" smtClean="0">
                <a:latin typeface="Helvetica Neue Light"/>
                <a:ea typeface="ＭＳ Ｐゴシック" charset="0"/>
                <a:cs typeface="Helvetica Neue Light"/>
              </a:rPr>
              <a:t>Value</a:t>
            </a: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endParaRPr lang="en-US" sz="4000" dirty="0" smtClean="0">
              <a:latin typeface="Helvetica Neue Light"/>
              <a:cs typeface="Helvetica Neue Light"/>
            </a:endParaRPr>
          </a:p>
          <a:p>
            <a:pPr marL="0" indent="0" algn="ctr">
              <a:buNone/>
              <a:defRPr/>
            </a:pPr>
            <a:r>
              <a:rPr lang="en-US" sz="4000" dirty="0" smtClean="0">
                <a:latin typeface="Helvetica Neue Light"/>
                <a:cs typeface="Helvetica Neue Light"/>
              </a:rPr>
              <a:t>Coffee </a:t>
            </a:r>
            <a:r>
              <a:rPr lang="en-US" sz="4000" dirty="0">
                <a:latin typeface="Helvetica Neue Light"/>
                <a:cs typeface="Helvetica Neue Light"/>
              </a:rPr>
              <a:t>Beans – </a:t>
            </a:r>
            <a:r>
              <a:rPr lang="en-US" sz="4000" dirty="0" smtClean="0">
                <a:latin typeface="Helvetica Neue Light"/>
                <a:cs typeface="Helvetica Neue Light"/>
              </a:rPr>
              <a:t>Commodity (2 cents)</a:t>
            </a:r>
            <a:endParaRPr lang="en-US" sz="4000" dirty="0">
              <a:latin typeface="Helvetica Neue Light"/>
              <a:cs typeface="Helvetica Neue Light"/>
            </a:endParaRPr>
          </a:p>
          <a:p>
            <a:pPr marL="0" indent="0" algn="ctr">
              <a:buNone/>
              <a:defRPr/>
            </a:pPr>
            <a:r>
              <a:rPr lang="en-US" sz="4000" dirty="0">
                <a:latin typeface="Helvetica Neue Light"/>
                <a:cs typeface="Helvetica Neue Light"/>
              </a:rPr>
              <a:t>Cup of Coffee – Diner </a:t>
            </a:r>
            <a:r>
              <a:rPr lang="en-US" sz="4000" dirty="0" smtClean="0">
                <a:latin typeface="Helvetica Neue Light"/>
                <a:cs typeface="Helvetica Neue Light"/>
              </a:rPr>
              <a:t> (50 cents)</a:t>
            </a:r>
            <a:endParaRPr lang="en-US" sz="4000" dirty="0">
              <a:latin typeface="Helvetica Neue Light"/>
              <a:cs typeface="Helvetica Neue Light"/>
            </a:endParaRPr>
          </a:p>
          <a:p>
            <a:pPr marL="0" indent="0" algn="ctr">
              <a:buNone/>
              <a:defRPr/>
            </a:pPr>
            <a:r>
              <a:rPr lang="en-US" sz="4000" dirty="0">
                <a:latin typeface="Helvetica Neue Light"/>
                <a:cs typeface="Helvetica Neue Light"/>
              </a:rPr>
              <a:t>Latte – </a:t>
            </a:r>
            <a:r>
              <a:rPr lang="en-US" sz="4000" dirty="0" smtClean="0">
                <a:latin typeface="Helvetica Neue Light"/>
                <a:cs typeface="Helvetica Neue Light"/>
              </a:rPr>
              <a:t>Starbucks (3 dollars)</a:t>
            </a:r>
            <a:endParaRPr lang="en-US" sz="4000" dirty="0">
              <a:latin typeface="Helvetica Neue Light"/>
              <a:cs typeface="Helvetica Neue Light"/>
            </a:endParaRPr>
          </a:p>
          <a:p>
            <a:pPr marL="0" indent="0" algn="ctr">
              <a:buNone/>
              <a:defRPr/>
            </a:pPr>
            <a:r>
              <a:rPr lang="en-US" sz="4000" dirty="0">
                <a:latin typeface="Helvetica Neue Light"/>
                <a:cs typeface="Helvetica Neue Light"/>
              </a:rPr>
              <a:t>Espresso – Rome, </a:t>
            </a:r>
            <a:r>
              <a:rPr lang="en-US" sz="4000" dirty="0" smtClean="0">
                <a:latin typeface="Helvetica Neue Light"/>
                <a:cs typeface="Helvetica Neue Light"/>
              </a:rPr>
              <a:t>Italy (15 dollars)</a:t>
            </a:r>
            <a:endParaRPr lang="en-US" sz="4000" dirty="0">
              <a:latin typeface="Helvetica Neue Light"/>
              <a:cs typeface="Helvetica Neue Light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 dirty="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 dirty="0">
                <a:latin typeface="Helvetica Neue Light" charset="0"/>
                <a:cs typeface="Helvetica Neue Light" charset="0"/>
              </a:rPr>
              <a:t>Lethia Owens International, Inc.  ::  </a:t>
            </a:r>
            <a:r>
              <a:rPr lang="en-US" sz="1400" dirty="0" err="1">
                <a:latin typeface="Helvetica Neue Light" charset="0"/>
                <a:cs typeface="Helvetica Neue Light" charset="0"/>
              </a:rPr>
              <a:t>www.LethiaOwens.com</a:t>
            </a:r>
            <a:r>
              <a:rPr lang="en-US" sz="1400" dirty="0">
                <a:latin typeface="Helvetica Neue Light" charset="0"/>
                <a:cs typeface="Helvetica Neue Light" charset="0"/>
              </a:rPr>
              <a:t>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23</a:t>
            </a:fld>
            <a:endParaRPr lang="en-US" sz="1400" dirty="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69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4_034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" r="7636"/>
          <a:stretch/>
        </p:blipFill>
        <p:spPr>
          <a:xfrm>
            <a:off x="0" y="1295400"/>
            <a:ext cx="9144000" cy="5613400"/>
          </a:xfrm>
          <a:prstGeom prst="rect">
            <a:avLst/>
          </a:prstGeom>
        </p:spPr>
      </p:pic>
      <p:sp>
        <p:nvSpPr>
          <p:cNvPr id="768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763000" cy="1143000"/>
          </a:xfrm>
        </p:spPr>
        <p:txBody>
          <a:bodyPr/>
          <a:lstStyle/>
          <a:p>
            <a:r>
              <a:rPr lang="en-US" spc="100" dirty="0" smtClean="0">
                <a:latin typeface="Helvetica Neue Light"/>
                <a:ea typeface="ＭＳ Ｐゴシック" charset="0"/>
                <a:cs typeface="Helvetica Neue Light"/>
              </a:rPr>
              <a:t>2 Cups for a Total Cost of $30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95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1027926"/>
          </a:xfrm>
        </p:spPr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Cost of a Beetle?</a:t>
            </a:r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21508" name="Content Placeholder 5" descr="VW Beet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9" b="4549"/>
          <a:stretch>
            <a:fillRect/>
          </a:stretch>
        </p:blipFill>
        <p:spPr/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 dirty="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 dirty="0">
                <a:latin typeface="Helvetica Neue Light" charset="0"/>
                <a:cs typeface="Helvetica Neue Light" charset="0"/>
              </a:rPr>
              <a:t>Lethia Owens International, Inc.  ::  </a:t>
            </a:r>
            <a:r>
              <a:rPr lang="en-US" sz="1400" dirty="0" err="1">
                <a:latin typeface="Helvetica Neue Light" charset="0"/>
                <a:cs typeface="Helvetica Neue Light" charset="0"/>
              </a:rPr>
              <a:t>www.LethiaOwens.com</a:t>
            </a:r>
            <a:r>
              <a:rPr lang="en-US" sz="1400" dirty="0">
                <a:latin typeface="Helvetica Neue Light" charset="0"/>
                <a:cs typeface="Helvetica Neue Light" charset="0"/>
              </a:rPr>
              <a:t>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25</a:t>
            </a:fld>
            <a:endParaRPr lang="en-US" sz="1400" dirty="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0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1027926"/>
          </a:xfrm>
        </p:spPr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Cost of a </a:t>
            </a:r>
            <a:r>
              <a:rPr lang="en-US" dirty="0">
                <a:latin typeface="Helvetica Neue Light"/>
                <a:cs typeface="Helvetica Neue Light"/>
              </a:rPr>
              <a:t>Bugatti?</a:t>
            </a:r>
          </a:p>
        </p:txBody>
      </p:sp>
      <p:pic>
        <p:nvPicPr>
          <p:cNvPr id="22532" name="Content Placeholder 6" descr="Bugatti-Veyron-Pur-Sang-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8" b="16078"/>
          <a:stretch>
            <a:fillRect/>
          </a:stretch>
        </p:blipFill>
        <p:spPr/>
      </p:pic>
      <p:sp>
        <p:nvSpPr>
          <p:cNvPr id="2253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7CC945-ACA3-AF48-B121-372473FFBE63}" type="slidenum">
              <a:rPr lang="en-US" sz="1400"/>
              <a:pPr eaLnBrk="1" hangingPunct="1"/>
              <a:t>26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030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Tell Me Why…</a:t>
            </a:r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5" name="Content Placeholder 4" descr="ProfessionalWoman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r="1654"/>
          <a:stretch>
            <a:fillRect/>
          </a:stretch>
        </p:blipFill>
        <p:spPr>
          <a:xfrm>
            <a:off x="0" y="1302564"/>
            <a:ext cx="9314216" cy="5029325"/>
          </a:xfr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 dirty="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 dirty="0">
                <a:latin typeface="Helvetica Neue Light" charset="0"/>
                <a:cs typeface="Helvetica Neue Light" charset="0"/>
              </a:rPr>
              <a:t>Lethia Owens International, Inc.  ::  </a:t>
            </a:r>
            <a:r>
              <a:rPr lang="en-US" sz="1400" dirty="0" err="1">
                <a:latin typeface="Helvetica Neue Light" charset="0"/>
                <a:cs typeface="Helvetica Neue Light" charset="0"/>
              </a:rPr>
              <a:t>www.LethiaOwens.com</a:t>
            </a:r>
            <a:r>
              <a:rPr lang="en-US" sz="1400" dirty="0">
                <a:latin typeface="Helvetica Neue Light" charset="0"/>
                <a:cs typeface="Helvetica Neue Light" charset="0"/>
              </a:rPr>
              <a:t>  ::  (800) 670-0712  ::  Page </a:t>
            </a:r>
            <a:fld id="{B74E611E-9561-F44A-A00E-92AB42DB5A4C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27</a:t>
            </a:fld>
            <a:endParaRPr lang="en-US" sz="1400" dirty="0">
              <a:latin typeface="Helvetica Neue Light" charset="0"/>
              <a:cs typeface="Helvetica Neue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602331"/>
            <a:ext cx="343841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Someone would pay</a:t>
            </a:r>
          </a:p>
          <a:p>
            <a:r>
              <a:rPr lang="en-US" sz="2800" dirty="0" smtClean="0"/>
              <a:t>$2.35 </a:t>
            </a:r>
            <a:r>
              <a:rPr lang="en-US" sz="2800" dirty="0"/>
              <a:t>m</a:t>
            </a:r>
            <a:r>
              <a:rPr lang="en-US" sz="2800" dirty="0" smtClean="0"/>
              <a:t>illion dollars</a:t>
            </a:r>
          </a:p>
          <a:p>
            <a:r>
              <a:rPr lang="en-US" sz="2800" dirty="0" smtClean="0"/>
              <a:t>for a Bugatti when</a:t>
            </a:r>
          </a:p>
          <a:p>
            <a:r>
              <a:rPr lang="en-US" sz="2800" dirty="0" smtClean="0"/>
              <a:t>a Beetle will also </a:t>
            </a:r>
          </a:p>
          <a:p>
            <a:r>
              <a:rPr lang="en-US" sz="2800" dirty="0" smtClean="0"/>
              <a:t>get you from </a:t>
            </a:r>
          </a:p>
          <a:p>
            <a:r>
              <a:rPr lang="en-US" sz="2800" dirty="0" smtClean="0"/>
              <a:t>point A to point B?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4060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/>
          <p:cNvGrpSpPr>
            <a:grpSpLocks/>
          </p:cNvGrpSpPr>
          <p:nvPr/>
        </p:nvGrpSpPr>
        <p:grpSpPr bwMode="auto">
          <a:xfrm>
            <a:off x="685800" y="1524000"/>
            <a:ext cx="7656513" cy="4703763"/>
            <a:chOff x="269011" y="1544739"/>
            <a:chExt cx="7655990" cy="4703661"/>
          </a:xfrm>
        </p:grpSpPr>
        <p:pic>
          <p:nvPicPr>
            <p:cNvPr id="16389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11" y="1544739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191001" y="3505200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sz="6600" dirty="0" smtClean="0">
              <a:latin typeface="Helvetica Neue Light"/>
              <a:cs typeface="Helvetica Neue Light"/>
            </a:endParaRPr>
          </a:p>
          <a:p>
            <a:pPr marL="0" indent="0" algn="ctr">
              <a:buFont typeface="Arial" charset="0"/>
              <a:buNone/>
              <a:defRPr/>
            </a:pPr>
            <a:r>
              <a:rPr lang="en-US" sz="3600" dirty="0" smtClean="0">
                <a:latin typeface="Helvetica Neue Light"/>
                <a:cs typeface="Helvetica Neue Light"/>
              </a:rPr>
              <a:t>You are bigger, more powerful and more valuable than you have ever been 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en-US" sz="3600" dirty="0" smtClean="0">
                <a:latin typeface="Helvetica Neue Light"/>
                <a:cs typeface="Helvetica Neue Light"/>
              </a:rPr>
              <a:t>taught to believe.</a:t>
            </a:r>
            <a:endParaRPr lang="en-US" sz="36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 dirty="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 dirty="0">
                <a:latin typeface="Helvetica Neue Light" charset="0"/>
                <a:cs typeface="Helvetica Neue Light" charset="0"/>
              </a:rPr>
              <a:t>Lethia Owens International, Inc.  ::  </a:t>
            </a:r>
            <a:r>
              <a:rPr lang="en-US" sz="1400" dirty="0" err="1">
                <a:latin typeface="Helvetica Neue Light" charset="0"/>
                <a:cs typeface="Helvetica Neue Light" charset="0"/>
              </a:rPr>
              <a:t>www.LethiaOwens.com</a:t>
            </a:r>
            <a:r>
              <a:rPr lang="en-US" sz="1400" dirty="0">
                <a:latin typeface="Helvetica Neue Light" charset="0"/>
                <a:cs typeface="Helvetica Neue Light" charset="0"/>
              </a:rPr>
              <a:t>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28</a:t>
            </a:fld>
            <a:endParaRPr lang="en-US" sz="1400" dirty="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32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/>
          <p:cNvGrpSpPr>
            <a:grpSpLocks/>
          </p:cNvGrpSpPr>
          <p:nvPr/>
        </p:nvGrpSpPr>
        <p:grpSpPr bwMode="auto">
          <a:xfrm>
            <a:off x="685800" y="1524000"/>
            <a:ext cx="7656513" cy="4703763"/>
            <a:chOff x="269011" y="1544739"/>
            <a:chExt cx="7655990" cy="4703661"/>
          </a:xfrm>
        </p:grpSpPr>
        <p:pic>
          <p:nvPicPr>
            <p:cNvPr id="16389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11" y="1544739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191001" y="3505200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>
                <a:latin typeface="Helvetica Neue Light" charset="0"/>
                <a:cs typeface="Helvetica Neue Light" charset="0"/>
              </a:rPr>
              <a:t>Lethia Owens International, Inc.  ::  www.LethiaOwens.com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29</a:t>
            </a:fld>
            <a:endParaRPr lang="en-US" sz="1400">
              <a:latin typeface="Helvetica Neue Light" charset="0"/>
              <a:cs typeface="Helvetica Neue Light" charset="0"/>
            </a:endParaRPr>
          </a:p>
        </p:txBody>
      </p:sp>
      <p:pic>
        <p:nvPicPr>
          <p:cNvPr id="5" name="Picture 4" descr="BeLieveInYoursel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0"/>
            <a:ext cx="8915400" cy="26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9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Friday and Monday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73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/>
          <p:cNvGrpSpPr>
            <a:grpSpLocks/>
          </p:cNvGrpSpPr>
          <p:nvPr/>
        </p:nvGrpSpPr>
        <p:grpSpPr bwMode="auto">
          <a:xfrm>
            <a:off x="685800" y="1524000"/>
            <a:ext cx="7656513" cy="4703763"/>
            <a:chOff x="269011" y="1544739"/>
            <a:chExt cx="7655990" cy="4703661"/>
          </a:xfrm>
        </p:grpSpPr>
        <p:pic>
          <p:nvPicPr>
            <p:cNvPr id="16389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11" y="1544739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191001" y="3505200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sz="8000" dirty="0" smtClean="0">
              <a:latin typeface="Helvetica Neue Light"/>
              <a:cs typeface="Helvetica Neue Light"/>
            </a:endParaRPr>
          </a:p>
          <a:p>
            <a:pPr marL="0" indent="0" algn="ctr">
              <a:buNone/>
              <a:defRPr/>
            </a:pPr>
            <a:r>
              <a:rPr lang="en-US" sz="3500" dirty="0">
                <a:latin typeface="Helvetica Neue Light"/>
                <a:cs typeface="Helvetica Neue Light"/>
              </a:rPr>
              <a:t>Be Who You Are on Purpose and </a:t>
            </a:r>
            <a:endParaRPr lang="en-US" sz="3500" dirty="0" smtClean="0">
              <a:latin typeface="Helvetica Neue Light"/>
              <a:cs typeface="Helvetica Neue Light"/>
            </a:endParaRPr>
          </a:p>
          <a:p>
            <a:pPr marL="0" indent="0" algn="ctr">
              <a:buNone/>
              <a:defRPr/>
            </a:pPr>
            <a:r>
              <a:rPr lang="en-US" sz="3500" dirty="0" smtClean="0">
                <a:latin typeface="Helvetica Neue Light"/>
                <a:cs typeface="Helvetica Neue Light"/>
              </a:rPr>
              <a:t>without </a:t>
            </a:r>
            <a:r>
              <a:rPr lang="en-US" sz="3500" dirty="0">
                <a:latin typeface="Helvetica Neue Light"/>
                <a:cs typeface="Helvetica Neue Light"/>
              </a:rPr>
              <a:t>Apology!</a:t>
            </a:r>
          </a:p>
          <a:p>
            <a:pPr algn="ctr">
              <a:buFontTx/>
              <a:buChar char="-"/>
              <a:defRPr/>
            </a:pPr>
            <a:r>
              <a:rPr lang="en-US" sz="3500" dirty="0" smtClean="0">
                <a:latin typeface="Helvetica Neue Light"/>
                <a:cs typeface="Helvetica Neue Light"/>
              </a:rPr>
              <a:t>Lethia Owens</a:t>
            </a:r>
            <a:endParaRPr lang="en-US" sz="35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>
                <a:latin typeface="Helvetica Neue Light" charset="0"/>
                <a:cs typeface="Helvetica Neue Light" charset="0"/>
              </a:rPr>
              <a:t>Lethia Owens International, Inc.  ::  www.LethiaOwens.com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30</a:t>
            </a:fld>
            <a:endParaRPr lang="en-US" sz="140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8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Service Dog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82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rofessionalWoman2"/>
          <p:cNvPicPr>
            <a:picLocks noChangeAspect="1" noChangeArrowheads="1"/>
          </p:cNvPicPr>
          <p:nvPr/>
        </p:nvPicPr>
        <p:blipFill>
          <a:blip r:embed="rId3"/>
          <a:srcRect l="16667" b="9756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pc="100" dirty="0" smtClean="0">
                <a:latin typeface="Helvetica Neue Light"/>
                <a:ea typeface="ＭＳ Ｐゴシック" charset="0"/>
                <a:cs typeface="Helvetica Neue Light"/>
              </a:rPr>
              <a:t>Simple Brand Building </a:t>
            </a:r>
            <a:br>
              <a:rPr lang="en-US" spc="100" dirty="0" smtClean="0">
                <a:latin typeface="Helvetica Neue Light"/>
                <a:ea typeface="ＭＳ Ｐゴシック" charset="0"/>
                <a:cs typeface="Helvetica Neue Light"/>
              </a:rPr>
            </a:br>
            <a:r>
              <a:rPr lang="en-US" spc="100" dirty="0" smtClean="0">
                <a:latin typeface="Helvetica Neue Light"/>
                <a:ea typeface="ＭＳ Ｐゴシック" charset="0"/>
                <a:cs typeface="Helvetica Neue Light"/>
              </a:rPr>
              <a:t>Strategies…</a:t>
            </a: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533400" y="1303338"/>
            <a:ext cx="5905500" cy="4838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Leverage Your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Strengths 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 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</a:t>
            </a: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Weaknesses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730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FFFF"/>
                </a:solidFill>
                <a:latin typeface="Helvetica Neue Light"/>
                <a:ea typeface="+mj-ea"/>
                <a:cs typeface="Helvetica Neue Light"/>
              </a:rPr>
              <a:t>What do you notice about this slide?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 dirty="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 dirty="0">
                <a:latin typeface="Helvetica Neue Light" charset="0"/>
                <a:cs typeface="Helvetica Neue Light" charset="0"/>
              </a:rPr>
              <a:t>Lethia Owens International, Inc.  ::  </a:t>
            </a:r>
            <a:r>
              <a:rPr lang="en-US" sz="1400" dirty="0" err="1">
                <a:latin typeface="Helvetica Neue Light" charset="0"/>
                <a:cs typeface="Helvetica Neue Light" charset="0"/>
              </a:rPr>
              <a:t>www.LethiaOwens.com</a:t>
            </a:r>
            <a:r>
              <a:rPr lang="en-US" sz="1400" dirty="0">
                <a:latin typeface="Helvetica Neue Light" charset="0"/>
                <a:cs typeface="Helvetica Neue Light" charset="0"/>
              </a:rPr>
              <a:t>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33</a:t>
            </a:fld>
            <a:endParaRPr lang="en-US" sz="1400" dirty="0">
              <a:latin typeface="Helvetica Neue Light" charset="0"/>
              <a:cs typeface="Helvetica Neue Light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967038" y="1600200"/>
            <a:ext cx="58769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4800" dirty="0">
                <a:solidFill>
                  <a:schemeClr val="tx2"/>
                </a:solidFill>
                <a:latin typeface="Calibri" charset="0"/>
              </a:rPr>
              <a:t>1 x 1 = 1</a:t>
            </a:r>
          </a:p>
          <a:p>
            <a:pPr eaLnBrk="1" hangingPunct="1">
              <a:spcBef>
                <a:spcPct val="20000"/>
              </a:spcBef>
            </a:pPr>
            <a:r>
              <a:rPr lang="en-US" sz="4800" dirty="0">
                <a:solidFill>
                  <a:schemeClr val="tx2"/>
                </a:solidFill>
                <a:latin typeface="Calibri" charset="0"/>
              </a:rPr>
              <a:t>2 x 2 = 4</a:t>
            </a:r>
          </a:p>
          <a:p>
            <a:pPr eaLnBrk="1" hangingPunct="1">
              <a:spcBef>
                <a:spcPct val="20000"/>
              </a:spcBef>
            </a:pPr>
            <a:r>
              <a:rPr lang="en-US" sz="4800" dirty="0">
                <a:solidFill>
                  <a:schemeClr val="tx2"/>
                </a:solidFill>
                <a:latin typeface="Calibri" charset="0"/>
              </a:rPr>
              <a:t>3 x 3 = 10</a:t>
            </a:r>
          </a:p>
          <a:p>
            <a:pPr eaLnBrk="1" hangingPunct="1">
              <a:spcBef>
                <a:spcPct val="20000"/>
              </a:spcBef>
            </a:pPr>
            <a:r>
              <a:rPr lang="en-US" sz="4800" dirty="0">
                <a:solidFill>
                  <a:schemeClr val="tx2"/>
                </a:solidFill>
                <a:latin typeface="Calibri" charset="0"/>
              </a:rPr>
              <a:t>4 x 4 = 16</a:t>
            </a:r>
          </a:p>
          <a:p>
            <a:pPr eaLnBrk="1" hangingPunct="1">
              <a:spcBef>
                <a:spcPct val="20000"/>
              </a:spcBef>
            </a:pPr>
            <a:r>
              <a:rPr lang="en-US" sz="4800" dirty="0">
                <a:solidFill>
                  <a:schemeClr val="tx2"/>
                </a:solidFill>
                <a:latin typeface="Calibri" charset="0"/>
              </a:rPr>
              <a:t>5 x 5 = 25</a:t>
            </a:r>
            <a:endParaRPr lang="en-US" sz="5400" dirty="0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347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FFFF"/>
                </a:solidFill>
                <a:latin typeface="Helvetica Neue Light"/>
                <a:ea typeface="+mj-ea"/>
                <a:cs typeface="Helvetica Neue Light"/>
              </a:rPr>
              <a:t>What do you notice about this slide?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 dirty="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 dirty="0">
                <a:latin typeface="Helvetica Neue Light" charset="0"/>
                <a:cs typeface="Helvetica Neue Light" charset="0"/>
              </a:rPr>
              <a:t>Lethia Owens International, Inc.  ::  </a:t>
            </a:r>
            <a:r>
              <a:rPr lang="en-US" sz="1400" dirty="0" err="1">
                <a:latin typeface="Helvetica Neue Light" charset="0"/>
                <a:cs typeface="Helvetica Neue Light" charset="0"/>
              </a:rPr>
              <a:t>www.LethiaOwens.com</a:t>
            </a:r>
            <a:r>
              <a:rPr lang="en-US" sz="1400" dirty="0">
                <a:latin typeface="Helvetica Neue Light" charset="0"/>
                <a:cs typeface="Helvetica Neue Light" charset="0"/>
              </a:rPr>
              <a:t>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34</a:t>
            </a:fld>
            <a:endParaRPr lang="en-US" sz="1400" dirty="0">
              <a:latin typeface="Helvetica Neue Light" charset="0"/>
              <a:cs typeface="Helvetica Neue Light" charset="0"/>
            </a:endParaRPr>
          </a:p>
        </p:txBody>
      </p:sp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2967038" y="1600200"/>
            <a:ext cx="58769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4800" dirty="0">
                <a:solidFill>
                  <a:schemeClr val="tx2"/>
                </a:solidFill>
                <a:latin typeface="Calibri" charset="0"/>
              </a:rPr>
              <a:t>1 x 1 = 1</a:t>
            </a:r>
          </a:p>
          <a:p>
            <a:pPr eaLnBrk="1" hangingPunct="1">
              <a:spcBef>
                <a:spcPct val="20000"/>
              </a:spcBef>
            </a:pPr>
            <a:r>
              <a:rPr lang="en-US" sz="4800" dirty="0">
                <a:solidFill>
                  <a:schemeClr val="tx2"/>
                </a:solidFill>
                <a:latin typeface="Calibri" charset="0"/>
              </a:rPr>
              <a:t>2 x 2 = 4</a:t>
            </a:r>
          </a:p>
          <a:p>
            <a:pPr eaLnBrk="1" hangingPunct="1">
              <a:spcBef>
                <a:spcPct val="20000"/>
              </a:spcBef>
            </a:pPr>
            <a:r>
              <a:rPr lang="en-US" sz="5400" dirty="0">
                <a:solidFill>
                  <a:srgbClr val="CC0000"/>
                </a:solidFill>
                <a:latin typeface="Calibri" charset="0"/>
              </a:rPr>
              <a:t>3 x 3 = 9</a:t>
            </a:r>
          </a:p>
          <a:p>
            <a:pPr eaLnBrk="1" hangingPunct="1">
              <a:spcBef>
                <a:spcPct val="20000"/>
              </a:spcBef>
            </a:pPr>
            <a:r>
              <a:rPr lang="en-US" sz="4800" dirty="0">
                <a:solidFill>
                  <a:schemeClr val="tx2"/>
                </a:solidFill>
                <a:latin typeface="Calibri" charset="0"/>
              </a:rPr>
              <a:t>4 x 4 = 16</a:t>
            </a:r>
          </a:p>
          <a:p>
            <a:pPr eaLnBrk="1" hangingPunct="1">
              <a:spcBef>
                <a:spcPct val="20000"/>
              </a:spcBef>
            </a:pPr>
            <a:r>
              <a:rPr lang="en-US" sz="4800" dirty="0">
                <a:solidFill>
                  <a:schemeClr val="tx2"/>
                </a:solidFill>
                <a:latin typeface="Calibri" charset="0"/>
              </a:rPr>
              <a:t>5 x 5 = 25</a:t>
            </a:r>
            <a:endParaRPr lang="en-US" sz="5400" dirty="0">
              <a:solidFill>
                <a:schemeClr val="tx2"/>
              </a:solidFill>
              <a:latin typeface="Calibri" charset="0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924550" y="2057400"/>
            <a:ext cx="2533650" cy="2871788"/>
            <a:chOff x="5924281" y="2058122"/>
            <a:chExt cx="2534654" cy="2871537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5924281" y="2058122"/>
              <a:ext cx="2534654" cy="2871537"/>
            </a:xfrm>
            <a:prstGeom prst="roundRect">
              <a:avLst/>
            </a:prstGeom>
            <a:solidFill>
              <a:srgbClr val="009900"/>
            </a:solidFill>
            <a:ln>
              <a:solidFill>
                <a:srgbClr val="009900"/>
              </a:solidFill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lIns="0" tIns="0" anchor="ctr"/>
            <a:lstStyle/>
            <a:p>
              <a:pPr marL="522288" indent="-17621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6019569" y="2743862"/>
              <a:ext cx="2293258" cy="1200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buFont typeface="Wingdings 2" charset="0"/>
                <a:buNone/>
              </a:pPr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</a:rPr>
                <a:t>Error in my calculation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46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latin typeface="Helvetica Neue Light"/>
                <a:ea typeface="+mj-ea"/>
                <a:cs typeface="Helvetica Neue Light"/>
              </a:rPr>
              <a:t>We often notice what is wrong first!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 dirty="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 dirty="0">
                <a:latin typeface="Helvetica Neue Light" charset="0"/>
                <a:cs typeface="Helvetica Neue Light" charset="0"/>
              </a:rPr>
              <a:t>Lethia Owens International, Inc.  ::  </a:t>
            </a:r>
            <a:r>
              <a:rPr lang="en-US" sz="1400" dirty="0" err="1">
                <a:latin typeface="Helvetica Neue Light" charset="0"/>
                <a:cs typeface="Helvetica Neue Light" charset="0"/>
              </a:rPr>
              <a:t>www.LethiaOwens.com</a:t>
            </a:r>
            <a:r>
              <a:rPr lang="en-US" sz="1400" dirty="0">
                <a:latin typeface="Helvetica Neue Light" charset="0"/>
                <a:cs typeface="Helvetica Neue Light" charset="0"/>
              </a:rPr>
              <a:t>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35</a:t>
            </a:fld>
            <a:endParaRPr lang="en-US" sz="1400" dirty="0">
              <a:latin typeface="Helvetica Neue Light" charset="0"/>
              <a:cs typeface="Helvetica Neue Light" charset="0"/>
            </a:endParaRPr>
          </a:p>
        </p:txBody>
      </p:sp>
      <p:sp>
        <p:nvSpPr>
          <p:cNvPr id="17411" name="Rectangle 3"/>
          <p:cNvSpPr txBox="1">
            <a:spLocks noChangeArrowheads="1"/>
          </p:cNvSpPr>
          <p:nvPr/>
        </p:nvSpPr>
        <p:spPr bwMode="auto">
          <a:xfrm>
            <a:off x="2967038" y="1600200"/>
            <a:ext cx="58769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4800" dirty="0">
                <a:solidFill>
                  <a:schemeClr val="tx2"/>
                </a:solidFill>
                <a:latin typeface="Calibri" charset="0"/>
              </a:rPr>
              <a:t>1 x 1 = 1</a:t>
            </a:r>
          </a:p>
          <a:p>
            <a:pPr eaLnBrk="1" hangingPunct="1">
              <a:spcBef>
                <a:spcPct val="20000"/>
              </a:spcBef>
            </a:pPr>
            <a:r>
              <a:rPr lang="en-US" sz="4800" dirty="0">
                <a:solidFill>
                  <a:schemeClr val="tx2"/>
                </a:solidFill>
                <a:latin typeface="Calibri" charset="0"/>
              </a:rPr>
              <a:t>2 x 2 = 4</a:t>
            </a:r>
          </a:p>
          <a:p>
            <a:pPr eaLnBrk="1" hangingPunct="1">
              <a:spcBef>
                <a:spcPct val="20000"/>
              </a:spcBef>
            </a:pPr>
            <a:r>
              <a:rPr lang="en-US" sz="5400" dirty="0">
                <a:solidFill>
                  <a:srgbClr val="CC0000"/>
                </a:solidFill>
                <a:latin typeface="Calibri" charset="0"/>
              </a:rPr>
              <a:t>3 x 3 = 9</a:t>
            </a:r>
          </a:p>
          <a:p>
            <a:pPr eaLnBrk="1" hangingPunct="1">
              <a:spcBef>
                <a:spcPct val="20000"/>
              </a:spcBef>
            </a:pPr>
            <a:r>
              <a:rPr lang="en-US" sz="4800" dirty="0">
                <a:solidFill>
                  <a:schemeClr val="tx2"/>
                </a:solidFill>
                <a:latin typeface="Calibri" charset="0"/>
              </a:rPr>
              <a:t>4 x 4 = 16</a:t>
            </a:r>
          </a:p>
          <a:p>
            <a:pPr eaLnBrk="1" hangingPunct="1">
              <a:spcBef>
                <a:spcPct val="20000"/>
              </a:spcBef>
            </a:pPr>
            <a:r>
              <a:rPr lang="en-US" sz="4800" dirty="0">
                <a:solidFill>
                  <a:schemeClr val="tx2"/>
                </a:solidFill>
                <a:latin typeface="Calibri" charset="0"/>
              </a:rPr>
              <a:t>5 x 5 = 25</a:t>
            </a:r>
            <a:endParaRPr lang="en-US" sz="5400" dirty="0">
              <a:solidFill>
                <a:schemeClr val="tx2"/>
              </a:solidFill>
              <a:latin typeface="Calibri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924550" y="2057400"/>
            <a:ext cx="2533650" cy="2871788"/>
            <a:chOff x="5924281" y="2058122"/>
            <a:chExt cx="2534654" cy="2871537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5924281" y="2058122"/>
              <a:ext cx="2534654" cy="2871537"/>
            </a:xfrm>
            <a:prstGeom prst="roundRect">
              <a:avLst/>
            </a:prstGeom>
            <a:solidFill>
              <a:srgbClr val="CC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lIns="0" tIns="0" anchor="ctr"/>
            <a:lstStyle/>
            <a:p>
              <a:pPr marL="522288" indent="-17621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6068801" y="2215271"/>
              <a:ext cx="2293258" cy="2585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buFont typeface="Wingdings 2" charset="0"/>
                <a:buNone/>
              </a:pPr>
              <a:r>
                <a:rPr lang="en-US" sz="5400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</a:rPr>
                <a:t>80% was</a:t>
              </a:r>
            </a:p>
            <a:p>
              <a:pPr algn="ctr" eaLnBrk="1" hangingPunct="1">
                <a:buFont typeface="Wingdings 2" charset="0"/>
                <a:buNone/>
              </a:pPr>
              <a:r>
                <a:rPr lang="en-US" sz="5400" b="1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</a:rPr>
                <a:t>Correct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9999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1143000"/>
          </a:xfrm>
        </p:spPr>
        <p:txBody>
          <a:bodyPr/>
          <a:lstStyle/>
          <a:p>
            <a:r>
              <a:rPr lang="en-US" sz="3300" dirty="0">
                <a:latin typeface="Helvetica Neue Light"/>
                <a:ea typeface="ＭＳ Ｐゴシック" charset="0"/>
                <a:cs typeface="Helvetica Neue Light"/>
              </a:rPr>
              <a:t>How many times have you seen this world</a:t>
            </a:r>
            <a:br>
              <a:rPr lang="en-US" sz="3300" dirty="0">
                <a:latin typeface="Helvetica Neue Light"/>
                <a:ea typeface="ＭＳ Ｐゴシック" charset="0"/>
                <a:cs typeface="Helvetica Neue Light"/>
              </a:rPr>
            </a:br>
            <a:r>
              <a:rPr lang="en-US" sz="3300" dirty="0">
                <a:latin typeface="Helvetica Neue Light"/>
                <a:ea typeface="ＭＳ Ｐゴシック" charset="0"/>
                <a:cs typeface="Helvetica Neue Light"/>
              </a:rPr>
              <a:t>famous logo during your lifetime?</a:t>
            </a:r>
            <a:br>
              <a:rPr lang="en-US" sz="3300" dirty="0">
                <a:latin typeface="Helvetica Neue Light"/>
                <a:ea typeface="ＭＳ Ｐゴシック" charset="0"/>
                <a:cs typeface="Helvetica Neue Light"/>
              </a:rPr>
            </a:br>
            <a:endParaRPr lang="en-US" sz="33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r="5847"/>
          <a:stretch>
            <a:fillRect/>
          </a:stretch>
        </p:blipFill>
        <p:spPr>
          <a:xfrm>
            <a:off x="533400" y="2062918"/>
            <a:ext cx="7924800" cy="4279092"/>
          </a:xfr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 dirty="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 dirty="0">
                <a:latin typeface="Helvetica Neue Light" charset="0"/>
                <a:cs typeface="Helvetica Neue Light" charset="0"/>
              </a:rPr>
              <a:t>Lethia Owens International, Inc.  ::  </a:t>
            </a:r>
            <a:r>
              <a:rPr lang="en-US" sz="1400" dirty="0" err="1">
                <a:latin typeface="Helvetica Neue Light" charset="0"/>
                <a:cs typeface="Helvetica Neue Light" charset="0"/>
              </a:rPr>
              <a:t>www.LethiaOwens.com</a:t>
            </a:r>
            <a:r>
              <a:rPr lang="en-US" sz="1400" dirty="0">
                <a:latin typeface="Helvetica Neue Light" charset="0"/>
                <a:cs typeface="Helvetica Neue Light" charset="0"/>
              </a:rPr>
              <a:t>  ::  (800) 670-0712  ::  Page </a:t>
            </a:r>
            <a:fld id="{B74E611E-9561-F44A-A00E-92AB42DB5A4C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36</a:t>
            </a:fld>
            <a:endParaRPr lang="en-US" sz="1400" dirty="0">
              <a:latin typeface="Helvetica Neue Light" charset="0"/>
              <a:cs typeface="Helvetica Neue Light" charset="0"/>
            </a:endParaRPr>
          </a:p>
        </p:txBody>
      </p:sp>
      <p:sp>
        <p:nvSpPr>
          <p:cNvPr id="38916" name="Content Placeholder 5"/>
          <p:cNvSpPr txBox="1">
            <a:spLocks/>
          </p:cNvSpPr>
          <p:nvPr/>
        </p:nvSpPr>
        <p:spPr bwMode="auto">
          <a:xfrm>
            <a:off x="163512" y="1066800"/>
            <a:ext cx="89042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7AC9"/>
              </a:buClr>
              <a:buSzPct val="50000"/>
              <a:buFont typeface="Wingdings 2" charset="0"/>
              <a:buNone/>
            </a:pPr>
            <a:r>
              <a:rPr lang="en-US" dirty="0"/>
              <a:t> </a:t>
            </a:r>
          </a:p>
          <a:p>
            <a:pPr algn="ctr" eaLnBrk="1" hangingPunct="1">
              <a:buClr>
                <a:srgbClr val="007AC9"/>
              </a:buClr>
              <a:buSzPct val="50000"/>
              <a:buFont typeface="Wingdings 2" charset="0"/>
              <a:buNone/>
            </a:pPr>
            <a:endParaRPr lang="en-US" sz="1000" dirty="0"/>
          </a:p>
          <a:p>
            <a:pPr algn="ctr" eaLnBrk="1" hangingPunct="1">
              <a:buClr>
                <a:srgbClr val="007AC9"/>
              </a:buClr>
              <a:buSzPct val="50000"/>
              <a:buFont typeface="Wingdings 2" charset="0"/>
              <a:buNone/>
            </a:pPr>
            <a:r>
              <a:rPr lang="en-US" b="1" dirty="0"/>
              <a:t>(a) 1-5     (b) 6–20      (c) 21-50      (d) 51-99      (e) Over 100</a:t>
            </a:r>
            <a:endParaRPr lang="en-US" dirty="0"/>
          </a:p>
        </p:txBody>
      </p:sp>
      <p:sp>
        <p:nvSpPr>
          <p:cNvPr id="38917" name="TextBox 8"/>
          <p:cNvSpPr txBox="1">
            <a:spLocks noChangeArrowheads="1"/>
          </p:cNvSpPr>
          <p:nvPr/>
        </p:nvSpPr>
        <p:spPr bwMode="auto">
          <a:xfrm>
            <a:off x="2406650" y="5951538"/>
            <a:ext cx="47799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7AC9"/>
              </a:buClr>
              <a:buSzPct val="50000"/>
              <a:buFont typeface="Wingdings 2" charset="0"/>
              <a:buNone/>
            </a:pPr>
            <a:r>
              <a:rPr lang="en-US" sz="1100">
                <a:solidFill>
                  <a:schemeClr val="bg1"/>
                </a:solidFill>
              </a:rPr>
              <a:t>(This logo is the Registered Trademark of FedEx Corporation)</a:t>
            </a:r>
          </a:p>
        </p:txBody>
      </p:sp>
    </p:spTree>
    <p:extLst>
      <p:ext uri="{BB962C8B-B14F-4D97-AF65-F5344CB8AC3E}">
        <p14:creationId xmlns:p14="http://schemas.microsoft.com/office/powerpoint/2010/main" val="3237320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ea typeface="ＭＳ Ｐゴシック" charset="0"/>
                <a:cs typeface="Helvetica Neue Light"/>
              </a:rPr>
              <a:t>Have </a:t>
            </a:r>
            <a:r>
              <a:rPr lang="en-US" dirty="0" smtClean="0">
                <a:latin typeface="Helvetica Neue Light"/>
                <a:ea typeface="ＭＳ Ｐゴシック" charset="0"/>
                <a:cs typeface="Helvetica Neue Light"/>
              </a:rPr>
              <a:t>You Ever Noticed </a:t>
            </a:r>
            <a:r>
              <a:rPr lang="en-US" dirty="0">
                <a:latin typeface="Helvetica Neue Light"/>
                <a:ea typeface="ＭＳ Ｐゴシック" charset="0"/>
                <a:cs typeface="Helvetica Neue Light"/>
              </a:rPr>
              <a:t>T</a:t>
            </a:r>
            <a:r>
              <a:rPr lang="en-US" dirty="0" smtClean="0">
                <a:latin typeface="Helvetica Neue Light"/>
                <a:ea typeface="ＭＳ Ｐゴシック" charset="0"/>
                <a:cs typeface="Helvetica Neue Light"/>
              </a:rPr>
              <a:t>his Arrow?</a:t>
            </a:r>
            <a:endParaRPr lang="en-US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71" b="-7671"/>
          <a:stretch>
            <a:fillRect/>
          </a:stretch>
        </p:blipFill>
        <p:spPr>
          <a:xfrm>
            <a:off x="871538" y="1524000"/>
            <a:ext cx="7205662" cy="3962400"/>
          </a:xfr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 dirty="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 dirty="0">
                <a:latin typeface="Helvetica Neue Light" charset="0"/>
                <a:cs typeface="Helvetica Neue Light" charset="0"/>
              </a:rPr>
              <a:t>Lethia Owens International, Inc.  ::  </a:t>
            </a:r>
            <a:r>
              <a:rPr lang="en-US" sz="1400" dirty="0" err="1">
                <a:latin typeface="Helvetica Neue Light" charset="0"/>
                <a:cs typeface="Helvetica Neue Light" charset="0"/>
              </a:rPr>
              <a:t>www.LethiaOwens.com</a:t>
            </a:r>
            <a:r>
              <a:rPr lang="en-US" sz="1400" dirty="0">
                <a:latin typeface="Helvetica Neue Light" charset="0"/>
                <a:cs typeface="Helvetica Neue Light" charset="0"/>
              </a:rPr>
              <a:t>  ::  (800) 670-0712  ::  Page </a:t>
            </a:r>
            <a:fld id="{B74E611E-9561-F44A-A00E-92AB42DB5A4C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37</a:t>
            </a:fld>
            <a:endParaRPr lang="en-US" sz="1400" dirty="0">
              <a:latin typeface="Helvetica Neue Light" charset="0"/>
              <a:cs typeface="Helvetica Neue Light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257800" y="2743200"/>
            <a:ext cx="1295400" cy="11430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4345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ProfessionalWom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08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4572000" cy="49942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ja-JP" altLang="en-US" sz="36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36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True discovery consists not in finding new landscapes, but in seeing the same landscape with new eyes.</a:t>
            </a:r>
            <a:r>
              <a:rPr lang="ja-JP" altLang="en-US" sz="36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36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eaLnBrk="1" hangingPunct="1">
              <a:buFontTx/>
              <a:buNone/>
            </a:pPr>
            <a:endParaRPr lang="en-US" sz="2400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Marcel Proust  (1871–1922)</a:t>
            </a:r>
          </a:p>
          <a:p>
            <a:pPr algn="ctr" eaLnBrk="1" hangingPunct="1"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French novelist</a:t>
            </a:r>
          </a:p>
        </p:txBody>
      </p:sp>
    </p:spTree>
    <p:extLst>
      <p:ext uri="{BB962C8B-B14F-4D97-AF65-F5344CB8AC3E}">
        <p14:creationId xmlns:p14="http://schemas.microsoft.com/office/powerpoint/2010/main" val="381000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rofessionalWoman2"/>
          <p:cNvPicPr>
            <a:picLocks noChangeAspect="1" noChangeArrowheads="1"/>
          </p:cNvPicPr>
          <p:nvPr/>
        </p:nvPicPr>
        <p:blipFill>
          <a:blip r:embed="rId3"/>
          <a:srcRect l="16667" b="9756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pc="100" dirty="0" smtClean="0">
                <a:latin typeface="Helvetica Neue Light"/>
                <a:ea typeface="ＭＳ Ｐゴシック" charset="0"/>
                <a:cs typeface="Helvetica Neue Light"/>
              </a:rPr>
              <a:t>Simple Brand Building </a:t>
            </a:r>
            <a:br>
              <a:rPr lang="en-US" spc="100" dirty="0" smtClean="0">
                <a:latin typeface="Helvetica Neue Light"/>
                <a:ea typeface="ＭＳ Ｐゴシック" charset="0"/>
                <a:cs typeface="Helvetica Neue Light"/>
              </a:rPr>
            </a:br>
            <a:r>
              <a:rPr lang="en-US" spc="100" dirty="0" smtClean="0">
                <a:latin typeface="Helvetica Neue Light"/>
                <a:ea typeface="ＭＳ Ｐゴシック" charset="0"/>
                <a:cs typeface="Helvetica Neue Light"/>
              </a:rPr>
              <a:t>Strategies…</a:t>
            </a: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533400" y="1303338"/>
            <a:ext cx="5905500" cy="4838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Leverage Your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Strengths 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 Your Weaknesses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Feedback as a       Power Tool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6873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oadmap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867400"/>
            <a:ext cx="9144000" cy="646331"/>
          </a:xfrm>
          <a:prstGeom prst="rect">
            <a:avLst/>
          </a:prstGeom>
          <a:solidFill>
            <a:schemeClr val="bg1">
              <a:lumMod val="75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What if it could look like this?</a:t>
            </a:r>
            <a:endParaRPr lang="en-US" sz="3600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856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pc="100" dirty="0" smtClean="0">
                <a:latin typeface="Helvetica Neue Light"/>
                <a:ea typeface="ＭＳ Ｐゴシック" charset="0"/>
                <a:cs typeface="Helvetica Neue Light"/>
              </a:rPr>
              <a:t>Feedback is a Gift</a:t>
            </a: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receiving feedback remember to ask yourself, “Is there any truth in what they are saying”?</a:t>
            </a:r>
          </a:p>
          <a:p>
            <a:endParaRPr lang="en-US" dirty="0" smtClean="0"/>
          </a:p>
          <a:p>
            <a:r>
              <a:rPr lang="en-US" dirty="0" smtClean="0"/>
              <a:t>When giving feedback always remember to focus on…</a:t>
            </a:r>
          </a:p>
          <a:p>
            <a:pPr lvl="1"/>
            <a:r>
              <a:rPr lang="en-US" dirty="0" smtClean="0"/>
              <a:t>A SUCCESSFUL future instead of a FAILED past.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8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rofessionalWoman2"/>
          <p:cNvPicPr>
            <a:picLocks noChangeAspect="1" noChangeArrowheads="1"/>
          </p:cNvPicPr>
          <p:nvPr/>
        </p:nvPicPr>
        <p:blipFill>
          <a:blip r:embed="rId3"/>
          <a:srcRect l="16667" b="9756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pc="100" dirty="0" smtClean="0">
                <a:latin typeface="Helvetica Neue Light"/>
                <a:ea typeface="ＭＳ Ｐゴシック" charset="0"/>
                <a:cs typeface="Helvetica Neue Light"/>
              </a:rPr>
              <a:t>Simple Brand Building </a:t>
            </a:r>
            <a:br>
              <a:rPr lang="en-US" spc="100" dirty="0" smtClean="0">
                <a:latin typeface="Helvetica Neue Light"/>
                <a:ea typeface="ＭＳ Ｐゴシック" charset="0"/>
                <a:cs typeface="Helvetica Neue Light"/>
              </a:rPr>
            </a:br>
            <a:r>
              <a:rPr lang="en-US" spc="100" dirty="0" smtClean="0">
                <a:latin typeface="Helvetica Neue Light"/>
                <a:ea typeface="ＭＳ Ｐゴシック" charset="0"/>
                <a:cs typeface="Helvetica Neue Light"/>
              </a:rPr>
              <a:t>Strategies…</a:t>
            </a: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533400" y="1303338"/>
            <a:ext cx="5905500" cy="48387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Leverage Your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Strengths 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 Your Weaknesses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Feedback as a       Power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Become a Collaborator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defRPr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6873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 dirty="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 dirty="0">
                <a:latin typeface="Helvetica Neue Light" charset="0"/>
                <a:cs typeface="Helvetica Neue Light" charset="0"/>
              </a:rPr>
              <a:t>Lethia Owens International, Inc.  ::  </a:t>
            </a:r>
            <a:r>
              <a:rPr lang="en-US" sz="1400" dirty="0" err="1">
                <a:latin typeface="Helvetica Neue Light" charset="0"/>
                <a:cs typeface="Helvetica Neue Light" charset="0"/>
              </a:rPr>
              <a:t>www.LethiaOwens.com</a:t>
            </a:r>
            <a:r>
              <a:rPr lang="en-US" sz="1400" dirty="0">
                <a:latin typeface="Helvetica Neue Light" charset="0"/>
                <a:cs typeface="Helvetica Neue Light" charset="0"/>
              </a:rPr>
              <a:t>  ::  (800) 670-0712  ::  Page </a:t>
            </a:r>
            <a:fld id="{B74E611E-9561-F44A-A00E-92AB42DB5A4C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42</a:t>
            </a:fld>
            <a:endParaRPr lang="en-US" sz="1400" dirty="0">
              <a:latin typeface="Helvetica Neue Light" charset="0"/>
              <a:cs typeface="Helvetica Neue Light" charset="0"/>
            </a:endParaRPr>
          </a:p>
        </p:txBody>
      </p:sp>
      <p:pic>
        <p:nvPicPr>
          <p:cNvPr id="6" name="Picture 5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858000" cy="4572000"/>
          </a:xfrm>
          <a:prstGeom prst="rect">
            <a:avLst/>
          </a:prstGeom>
        </p:spPr>
      </p:pic>
      <p:pic>
        <p:nvPicPr>
          <p:cNvPr id="7" name="Picture 6" descr="imag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858000" cy="4572000"/>
          </a:xfrm>
          <a:prstGeom prst="rect">
            <a:avLst/>
          </a:prstGeom>
        </p:spPr>
      </p:pic>
      <p:pic>
        <p:nvPicPr>
          <p:cNvPr id="8" name="Picture 7" descr="imag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858000" cy="457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2209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19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/>
          <p:cNvGrpSpPr>
            <a:grpSpLocks/>
          </p:cNvGrpSpPr>
          <p:nvPr/>
        </p:nvGrpSpPr>
        <p:grpSpPr bwMode="auto">
          <a:xfrm>
            <a:off x="685800" y="1524000"/>
            <a:ext cx="7656513" cy="4703763"/>
            <a:chOff x="269011" y="1544739"/>
            <a:chExt cx="7655990" cy="4703661"/>
          </a:xfrm>
        </p:grpSpPr>
        <p:pic>
          <p:nvPicPr>
            <p:cNvPr id="16389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11" y="1544739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191001" y="3505200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endParaRPr lang="en-US" sz="4000" dirty="0" smtClean="0">
              <a:latin typeface="Helvetica Neue Light"/>
              <a:cs typeface="Helvetica Neue Light"/>
            </a:endParaRPr>
          </a:p>
          <a:p>
            <a:pPr marL="0" indent="0" algn="ctr">
              <a:buNone/>
              <a:defRPr/>
            </a:pPr>
            <a:endParaRPr lang="en-US" sz="4000" dirty="0" smtClean="0">
              <a:latin typeface="Helvetica Neue Light"/>
              <a:cs typeface="Helvetica Neue Light"/>
            </a:endParaRPr>
          </a:p>
          <a:p>
            <a:pPr marL="0" indent="0" algn="ctr">
              <a:buNone/>
              <a:defRPr/>
            </a:pPr>
            <a:r>
              <a:rPr lang="en-US" sz="4000" dirty="0" smtClean="0">
                <a:latin typeface="Helvetica Neue Light"/>
                <a:cs typeface="Helvetica Neue Light"/>
              </a:rPr>
              <a:t>Collaboration is the fastest path to success.</a:t>
            </a:r>
            <a:endParaRPr lang="en-US" sz="4000" dirty="0">
              <a:latin typeface="Helvetica Neue Light"/>
              <a:cs typeface="Helvetica Neue Light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>
                <a:latin typeface="Helvetica Neue Light" charset="0"/>
                <a:cs typeface="Helvetica Neue Light" charset="0"/>
              </a:rPr>
              <a:t>Lethia Owens International, Inc.  ::  www.LethiaOwens.com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43</a:t>
            </a:fld>
            <a:endParaRPr lang="en-US" sz="140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2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/>
          <p:cNvGrpSpPr>
            <a:grpSpLocks/>
          </p:cNvGrpSpPr>
          <p:nvPr/>
        </p:nvGrpSpPr>
        <p:grpSpPr bwMode="auto">
          <a:xfrm>
            <a:off x="685800" y="1524000"/>
            <a:ext cx="7656513" cy="4703763"/>
            <a:chOff x="269011" y="1544739"/>
            <a:chExt cx="7655990" cy="4703661"/>
          </a:xfrm>
        </p:grpSpPr>
        <p:pic>
          <p:nvPicPr>
            <p:cNvPr id="16389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11" y="1544739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191001" y="3505200"/>
              <a:ext cx="37340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endParaRPr lang="en-US" sz="2000" dirty="0" smtClean="0">
              <a:latin typeface="Helvetica Neue Light"/>
              <a:cs typeface="Helvetica Neue Light"/>
            </a:endParaRPr>
          </a:p>
          <a:p>
            <a:pPr marL="0" indent="0" algn="ctr">
              <a:buNone/>
              <a:defRPr/>
            </a:pPr>
            <a:r>
              <a:rPr lang="en-US" sz="4000" dirty="0" smtClean="0">
                <a:latin typeface="Helvetica Neue Light"/>
                <a:cs typeface="Helvetica Neue Light"/>
              </a:rPr>
              <a:t>Collaboration is not about being best friends or even liking the people you work with. It is about bringing your best self to the game each and every day</a:t>
            </a:r>
            <a:r>
              <a:rPr lang="en-US" sz="4000" dirty="0">
                <a:latin typeface="Helvetica Neue Light"/>
                <a:cs typeface="Helvetica Neue Light"/>
              </a:rPr>
              <a:t> </a:t>
            </a:r>
            <a:r>
              <a:rPr lang="en-US" sz="4000" dirty="0" smtClean="0">
                <a:latin typeface="Helvetica Neue Light"/>
                <a:cs typeface="Helvetica Neue Light"/>
              </a:rPr>
              <a:t>by focusing on…</a:t>
            </a:r>
          </a:p>
          <a:p>
            <a:pPr marL="0" indent="0" algn="ctr">
              <a:buNone/>
              <a:defRPr/>
            </a:pPr>
            <a:r>
              <a:rPr lang="en-US" sz="4000" dirty="0" smtClean="0">
                <a:latin typeface="Helvetica Neue Light"/>
                <a:cs typeface="Helvetica Neue Light"/>
              </a:rPr>
              <a:t>the common goal…TO WIN!</a:t>
            </a:r>
            <a:endParaRPr lang="en-US" sz="4000" dirty="0">
              <a:latin typeface="Helvetica Neue Light"/>
              <a:cs typeface="Helvetica Neue Light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>
                <a:latin typeface="Helvetica Neue Light" charset="0"/>
                <a:cs typeface="Helvetica Neue Light" charset="0"/>
              </a:rPr>
              <a:t>Lethia Owens International, Inc.  ::  www.LethiaOwens.com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44</a:t>
            </a:fld>
            <a:endParaRPr lang="en-US" sz="140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5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pc="100" dirty="0" smtClean="0">
                <a:latin typeface="Helvetica Neue Light"/>
                <a:ea typeface="ＭＳ Ｐゴシック" charset="0"/>
                <a:cs typeface="Helvetica Neue Light"/>
              </a:rPr>
              <a:t>360 Personal Brand Assessment</a:t>
            </a: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4572000" cy="3657599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5400" b="1" dirty="0">
                <a:solidFill>
                  <a:srgbClr val="9C0101"/>
                </a:solidFill>
                <a:latin typeface="Helvetica Neue Light"/>
                <a:cs typeface="Helvetica Neue Light"/>
              </a:rPr>
              <a:t>Free Bonus: </a:t>
            </a:r>
            <a:endParaRPr lang="en-US" sz="5400" b="1" dirty="0" smtClean="0">
              <a:solidFill>
                <a:srgbClr val="9C0101"/>
              </a:solidFill>
              <a:latin typeface="Helvetica Neue Light"/>
              <a:cs typeface="Helvetica Neue Light"/>
            </a:endParaRPr>
          </a:p>
          <a:p>
            <a:pPr marL="0" indent="0" algn="ctr">
              <a:buNone/>
              <a:defRPr/>
            </a:pPr>
            <a:r>
              <a:rPr lang="en-US" sz="3600" dirty="0" smtClean="0">
                <a:latin typeface="Helvetica Neue Light"/>
                <a:cs typeface="Helvetica Neue Light"/>
              </a:rPr>
              <a:t>With this Tool You Can Measure the Influence of Your Leadership Brand</a:t>
            </a:r>
            <a:endParaRPr lang="en-US" sz="36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 dirty="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 dirty="0">
                <a:latin typeface="Helvetica Neue Light" charset="0"/>
                <a:cs typeface="Helvetica Neue Light" charset="0"/>
              </a:rPr>
              <a:t>Lethia Owens International, Inc.  ::  </a:t>
            </a:r>
            <a:r>
              <a:rPr lang="en-US" sz="1400" dirty="0" err="1">
                <a:latin typeface="Helvetica Neue Light" charset="0"/>
                <a:cs typeface="Helvetica Neue Light" charset="0"/>
              </a:rPr>
              <a:t>www.LethiaOwens.com</a:t>
            </a:r>
            <a:r>
              <a:rPr lang="en-US" sz="1400" dirty="0">
                <a:latin typeface="Helvetica Neue Light" charset="0"/>
                <a:cs typeface="Helvetica Neue Light" charset="0"/>
              </a:rPr>
              <a:t>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45</a:t>
            </a:fld>
            <a:endParaRPr lang="en-US" sz="1400" dirty="0">
              <a:latin typeface="Helvetica Neue Light" charset="0"/>
              <a:cs typeface="Helvetica Neue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99" y="1416050"/>
            <a:ext cx="4140829" cy="414082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81000" y="5562599"/>
            <a:ext cx="8382000" cy="81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6E0101"/>
                </a:solidFill>
                <a:latin typeface="Helvetica"/>
                <a:ea typeface="ＭＳ Ｐゴシック" pitchFamily="-65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6E0101"/>
                </a:solidFill>
                <a:latin typeface="Helvetica"/>
                <a:ea typeface="ＭＳ Ｐゴシック" pitchFamily="-65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en-US" sz="4000" dirty="0" err="1" smtClean="0">
                <a:latin typeface="Helvetica Neue Light"/>
                <a:cs typeface="Helvetica Neue Light"/>
              </a:rPr>
              <a:t>www.FreeOffer.LethiaOwens.com</a:t>
            </a:r>
            <a:endParaRPr lang="en-US" sz="4000" dirty="0">
              <a:latin typeface="Helvetica Neue Light"/>
              <a:ea typeface="ＭＳ Ｐゴシック" charset="0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3420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534400" cy="1028700"/>
          </a:xfrm>
        </p:spPr>
        <p:txBody>
          <a:bodyPr/>
          <a:lstStyle/>
          <a:p>
            <a:r>
              <a:rPr lang="en-US" sz="3000" dirty="0" smtClean="0">
                <a:latin typeface="Helvetica Neue Light" charset="0"/>
                <a:ea typeface="ＭＳ Ｐゴシック" charset="0"/>
                <a:cs typeface="Helvetica Neue Light" charset="0"/>
              </a:rPr>
              <a:t>It’s Been My Pleasure Serving You Today!</a:t>
            </a:r>
            <a:endParaRPr lang="en-US" sz="3000" dirty="0">
              <a:latin typeface="Helvetica Neue Light" charset="0"/>
              <a:ea typeface="ＭＳ Ｐゴシック" charset="0"/>
              <a:cs typeface="Helvetica Neue Light" charset="0"/>
            </a:endParaRP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4343400" y="1600200"/>
            <a:ext cx="4419600" cy="4525963"/>
          </a:xfrm>
        </p:spPr>
        <p:txBody>
          <a:bodyPr anchor="ctr"/>
          <a:lstStyle/>
          <a:p>
            <a:pPr marL="0" indent="0" algn="ctr">
              <a:spcAft>
                <a:spcPts val="1000"/>
              </a:spcAft>
              <a:buNone/>
            </a:pPr>
            <a:r>
              <a:rPr lang="en-US" dirty="0" smtClean="0">
                <a:latin typeface="IrisThreeAlternate"/>
                <a:ea typeface="ＭＳ Ｐゴシック" charset="0"/>
                <a:cs typeface="IrisThreeAlternate"/>
              </a:rPr>
              <a:t>“May all your heart desires be the least that you receive.”</a:t>
            </a:r>
            <a:endParaRPr lang="en-US" sz="900" dirty="0" smtClean="0">
              <a:latin typeface="Helvetica Neue" charset="0"/>
              <a:ea typeface="ＭＳ Ｐゴシック" charset="0"/>
              <a:cs typeface="Helvetica Neue Light" charset="0"/>
            </a:endParaRPr>
          </a:p>
          <a:p>
            <a:pPr marL="0" indent="0" algn="ctr">
              <a:spcAft>
                <a:spcPts val="1000"/>
              </a:spcAft>
              <a:buNone/>
            </a:pPr>
            <a:r>
              <a:rPr lang="en-US" sz="2000" dirty="0" smtClean="0">
                <a:latin typeface="Helvetica Neue" charset="0"/>
                <a:ea typeface="ＭＳ Ｐゴシック" charset="0"/>
                <a:cs typeface="Helvetica Neue Light" charset="0"/>
              </a:rPr>
              <a:t>Let’s Stay Connected:</a:t>
            </a:r>
          </a:p>
          <a:p>
            <a:pPr marL="0" indent="0" algn="ctr">
              <a:spcAft>
                <a:spcPts val="1000"/>
              </a:spcAft>
              <a:buNone/>
            </a:pPr>
            <a:r>
              <a:rPr lang="en-US" sz="2000" dirty="0" smtClean="0">
                <a:latin typeface="Helvetica Neue" charset="0"/>
                <a:ea typeface="ＭＳ Ｐゴシック" charset="0"/>
                <a:cs typeface="Helvetica Neue Light" charset="0"/>
              </a:rPr>
              <a:t>(636) 294-3902</a:t>
            </a:r>
          </a:p>
          <a:p>
            <a:pPr marL="0" indent="0" algn="ctr">
              <a:spcAft>
                <a:spcPts val="1000"/>
              </a:spcAft>
              <a:buNone/>
            </a:pPr>
            <a:r>
              <a:rPr lang="en-US" sz="2000" dirty="0" smtClean="0">
                <a:latin typeface="Helvetica Neue" charset="0"/>
                <a:ea typeface="ＭＳ Ｐゴシック" charset="0"/>
                <a:cs typeface="Helvetica Neue Light" charset="0"/>
                <a:hlinkClick r:id="rId3"/>
              </a:rPr>
              <a:t>www.LethiaOwens.Com</a:t>
            </a:r>
            <a:endParaRPr lang="en-US" sz="2000" dirty="0" smtClean="0">
              <a:latin typeface="Helvetica Neue" charset="0"/>
              <a:ea typeface="ＭＳ Ｐゴシック" charset="0"/>
              <a:cs typeface="Helvetica Neue Light" charset="0"/>
            </a:endParaRPr>
          </a:p>
          <a:p>
            <a:pPr marL="0" indent="0" algn="ctr">
              <a:spcAft>
                <a:spcPts val="1000"/>
              </a:spcAft>
              <a:buNone/>
            </a:pPr>
            <a:r>
              <a:rPr lang="en-US" sz="1800" dirty="0" err="1" smtClean="0">
                <a:latin typeface="Helvetica Neue" charset="0"/>
                <a:ea typeface="ＭＳ Ｐゴシック" charset="0"/>
                <a:cs typeface="Helvetica Neue Light" charset="0"/>
              </a:rPr>
              <a:t>Facebook.LethiaOwens.com</a:t>
            </a:r>
            <a:endParaRPr lang="en-US" sz="1800" dirty="0" smtClean="0">
              <a:latin typeface="Helvetica Neue" charset="0"/>
              <a:ea typeface="ＭＳ Ｐゴシック" charset="0"/>
              <a:cs typeface="Helvetica Neue Light" charset="0"/>
            </a:endParaRPr>
          </a:p>
          <a:p>
            <a:pPr marL="0" indent="0" algn="ctr">
              <a:spcAft>
                <a:spcPts val="1000"/>
              </a:spcAft>
              <a:buNone/>
            </a:pPr>
            <a:r>
              <a:rPr lang="en-US" sz="1800" dirty="0" err="1" smtClean="0">
                <a:latin typeface="Helvetica Neue" charset="0"/>
                <a:ea typeface="ＭＳ Ｐゴシック" charset="0"/>
                <a:cs typeface="Helvetica Neue Light" charset="0"/>
              </a:rPr>
              <a:t>Twitter.LethiaOwens.com</a:t>
            </a:r>
            <a:endParaRPr lang="en-US" sz="1800" dirty="0" smtClean="0">
              <a:latin typeface="Helvetica Neue" charset="0"/>
              <a:ea typeface="ＭＳ Ｐゴシック" charset="0"/>
              <a:cs typeface="Helvetica Neue Light" charset="0"/>
            </a:endParaRPr>
          </a:p>
          <a:p>
            <a:pPr marL="0" indent="0" algn="ctr">
              <a:spcAft>
                <a:spcPts val="1000"/>
              </a:spcAft>
              <a:buNone/>
            </a:pPr>
            <a:r>
              <a:rPr lang="en-US" sz="1800" dirty="0" err="1" smtClean="0">
                <a:latin typeface="Helvetica Neue" charset="0"/>
                <a:ea typeface="ＭＳ Ｐゴシック" charset="0"/>
                <a:cs typeface="Helvetica Neue Light" charset="0"/>
              </a:rPr>
              <a:t>LinkedIn.LethiaOwens.com</a:t>
            </a:r>
            <a:endParaRPr lang="en-US" sz="1800" dirty="0" smtClean="0">
              <a:latin typeface="Helvetica Neue" charset="0"/>
              <a:ea typeface="ＭＳ Ｐゴシック" charset="0"/>
              <a:cs typeface="Helvetica Neue Light" charset="0"/>
            </a:endParaRPr>
          </a:p>
          <a:p>
            <a:pPr marL="0" indent="0" algn="ctr">
              <a:spcAft>
                <a:spcPts val="1000"/>
              </a:spcAft>
              <a:buNone/>
            </a:pPr>
            <a:r>
              <a:rPr lang="en-US" sz="1800" dirty="0" err="1" smtClean="0">
                <a:latin typeface="Helvetica Neue" charset="0"/>
                <a:ea typeface="ＭＳ Ｐゴシック" charset="0"/>
                <a:cs typeface="Helvetica Neue Light" charset="0"/>
              </a:rPr>
              <a:t>YouTube.LethiaOwens.com</a:t>
            </a:r>
            <a:endParaRPr lang="en-US" sz="1800" dirty="0">
              <a:latin typeface="Helvetica Neue" charset="0"/>
              <a:ea typeface="ＭＳ Ｐゴシック" charset="0"/>
              <a:cs typeface="Helvetica Neue Light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 dirty="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 dirty="0">
                <a:latin typeface="Helvetica Neue Light" charset="0"/>
                <a:cs typeface="Helvetica Neue Light" charset="0"/>
              </a:rPr>
              <a:t>Lethia Owens International, Inc.  ::  </a:t>
            </a:r>
            <a:r>
              <a:rPr lang="en-US" sz="1400" dirty="0" err="1">
                <a:latin typeface="Helvetica Neue Light" charset="0"/>
                <a:cs typeface="Helvetica Neue Light" charset="0"/>
              </a:rPr>
              <a:t>www.LethiaOwens.com</a:t>
            </a:r>
            <a:r>
              <a:rPr lang="en-US" sz="1400" dirty="0">
                <a:latin typeface="Helvetica Neue Light" charset="0"/>
                <a:cs typeface="Helvetica Neue Light" charset="0"/>
              </a:rPr>
              <a:t>  ::  (800) 670-0712  ::  Page </a:t>
            </a:r>
            <a:fld id="{B74E611E-9561-F44A-A00E-92AB42DB5A4C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46</a:t>
            </a:fld>
            <a:endParaRPr lang="en-US" sz="1400" dirty="0">
              <a:latin typeface="Helvetica Neue Light" charset="0"/>
              <a:cs typeface="Helvetica Neue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050">
            <a:off x="867287" y="1818378"/>
            <a:ext cx="3197572" cy="3996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214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The Power of a Brand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381000" y="6356350"/>
            <a:ext cx="838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 dirty="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 dirty="0">
                <a:latin typeface="Helvetica Neue Light" charset="0"/>
                <a:cs typeface="Helvetica Neue Light" charset="0"/>
              </a:rPr>
              <a:t>Lethia Owens International, Inc.  ::  </a:t>
            </a:r>
            <a:r>
              <a:rPr lang="en-US" sz="1400" dirty="0" err="1">
                <a:latin typeface="Helvetica Neue Light" charset="0"/>
                <a:cs typeface="Helvetica Neue Light" charset="0"/>
              </a:rPr>
              <a:t>www.LethiaOwens.com</a:t>
            </a:r>
            <a:r>
              <a:rPr lang="en-US" sz="1400" dirty="0">
                <a:latin typeface="Helvetica Neue Light" charset="0"/>
                <a:cs typeface="Helvetica Neue Light" charset="0"/>
              </a:rPr>
              <a:t>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5</a:t>
            </a:fld>
            <a:endParaRPr lang="en-US" sz="1400" dirty="0">
              <a:latin typeface="Helvetica Neue Light" charset="0"/>
              <a:cs typeface="Helvetica Neue Light" charset="0"/>
            </a:endParaRPr>
          </a:p>
        </p:txBody>
      </p:sp>
      <p:pic>
        <p:nvPicPr>
          <p:cNvPr id="7" name="Picture 12" descr="Torino 2006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971800"/>
            <a:ext cx="26289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 ">
            <a:hlinkClick r:id="rId6" tooltip=" 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4" t="10293" b="7681"/>
          <a:stretch/>
        </p:blipFill>
        <p:spPr bwMode="auto">
          <a:xfrm>
            <a:off x="4953000" y="1524000"/>
            <a:ext cx="1446240" cy="199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Logo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39481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1x1_tran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736509799"/>
              </p:ext>
            </p:extLst>
          </p:nvPr>
        </p:nvGraphicFramePr>
        <p:xfrm>
          <a:off x="914400" y="5181600"/>
          <a:ext cx="1219200" cy="112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PhotoImpact" r:id="rId11" imgW="599683" imgH="552235" progId="PI3.Image">
                  <p:embed/>
                </p:oleObj>
              </mc:Choice>
              <mc:Fallback>
                <p:oleObj name="PhotoImpact" r:id="rId11" imgW="599683" imgH="552235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181600"/>
                        <a:ext cx="1219200" cy="112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8" descr="arc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47800"/>
            <a:ext cx="2057400" cy="153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ome_cardtop_logostar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t="7500" r="56116"/>
          <a:stretch/>
        </p:blipFill>
        <p:spPr bwMode="auto">
          <a:xfrm>
            <a:off x="228600" y="2487932"/>
            <a:ext cx="1677905" cy="155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Disney Connection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59895"/>
            <a:ext cx="22098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Microsof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82" b="-44000"/>
          <a:stretch>
            <a:fillRect/>
          </a:stretch>
        </p:blipFill>
        <p:spPr bwMode="auto">
          <a:xfrm>
            <a:off x="2774706" y="5410200"/>
            <a:ext cx="22526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5600" y="3200400"/>
            <a:ext cx="2362200" cy="3073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2199" y="1401350"/>
            <a:ext cx="3484563" cy="116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70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 Neue Light"/>
                <a:cs typeface="Helvetica Neue Light"/>
              </a:rPr>
              <a:t>The Basics of Branding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marL="0" indent="0">
              <a:buNone/>
            </a:pPr>
            <a:r>
              <a:rPr lang="en-US" sz="4000" dirty="0" smtClean="0">
                <a:latin typeface="Helvetica Neue"/>
                <a:cs typeface="Helvetica Neue"/>
              </a:rPr>
              <a:t>Companies spend lots of $$$ building brands that are…</a:t>
            </a:r>
            <a:endParaRPr lang="en-US" sz="4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81000" y="3124200"/>
            <a:ext cx="8382000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6E0101"/>
                </a:solidFill>
                <a:latin typeface="Helvetica"/>
                <a:ea typeface="ＭＳ Ｐゴシック" pitchFamily="-65" charset="-128"/>
                <a:cs typeface="Helvetic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6E0101"/>
                </a:solidFill>
                <a:latin typeface="Helvetica"/>
                <a:ea typeface="ＭＳ Ｐゴシック" pitchFamily="-65" charset="-128"/>
                <a:cs typeface="Helvetic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"/>
                <a:ea typeface="ＭＳ Ｐゴシック" pitchFamily="-65" charset="-128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latin typeface="Helvetica Neue"/>
                <a:cs typeface="Helvetica Neue"/>
              </a:rPr>
              <a:t>Noticeable</a:t>
            </a:r>
          </a:p>
          <a:p>
            <a:r>
              <a:rPr lang="en-US" sz="3600" dirty="0" smtClean="0">
                <a:latin typeface="Helvetica Neue"/>
                <a:cs typeface="Helvetica Neue"/>
              </a:rPr>
              <a:t>Memorable</a:t>
            </a:r>
          </a:p>
          <a:p>
            <a:r>
              <a:rPr lang="en-US" sz="3600" dirty="0" smtClean="0">
                <a:latin typeface="Helvetica Neue"/>
                <a:cs typeface="Helvetica Neue"/>
              </a:rPr>
              <a:t>Likable</a:t>
            </a:r>
          </a:p>
          <a:p>
            <a:r>
              <a:rPr lang="en-US" sz="3600" dirty="0" smtClean="0">
                <a:latin typeface="Helvetica Neue"/>
                <a:cs typeface="Helvetica Neue"/>
              </a:rPr>
              <a:t>Credible</a:t>
            </a:r>
          </a:p>
          <a:p>
            <a:r>
              <a:rPr lang="en-US" sz="3600" dirty="0" smtClean="0">
                <a:latin typeface="Helvetica Neue"/>
                <a:cs typeface="Helvetica Neue"/>
              </a:rPr>
              <a:t>Relatable</a:t>
            </a:r>
          </a:p>
          <a:p>
            <a:r>
              <a:rPr lang="en-US" sz="3600" dirty="0" smtClean="0">
                <a:latin typeface="Helvetica Neue"/>
                <a:cs typeface="Helvetica Neue"/>
              </a:rPr>
              <a:t>Dependable</a:t>
            </a:r>
            <a:endParaRPr lang="en-US" sz="44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381000" y="6356350"/>
            <a:ext cx="838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 dirty="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 dirty="0">
                <a:latin typeface="Helvetica Neue Light" charset="0"/>
                <a:cs typeface="Helvetica Neue Light" charset="0"/>
              </a:rPr>
              <a:t>Lethia Owens International, Inc.  ::  </a:t>
            </a:r>
            <a:r>
              <a:rPr lang="en-US" sz="1400" dirty="0" err="1">
                <a:latin typeface="Helvetica Neue Light" charset="0"/>
                <a:cs typeface="Helvetica Neue Light" charset="0"/>
              </a:rPr>
              <a:t>www.LethiaOwens.com</a:t>
            </a:r>
            <a:r>
              <a:rPr lang="en-US" sz="1400" dirty="0">
                <a:latin typeface="Helvetica Neue Light" charset="0"/>
                <a:cs typeface="Helvetica Neue Light" charset="0"/>
              </a:rPr>
              <a:t>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6</a:t>
            </a:fld>
            <a:endParaRPr lang="en-US" sz="1400" dirty="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25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ome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02" y="2286000"/>
            <a:ext cx="5691198" cy="4063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4</a:t>
            </a:r>
            <a:r>
              <a:rPr lang="en-US" dirty="0" smtClean="0">
                <a:latin typeface="Helvetica Neue Light"/>
                <a:cs typeface="Helvetica Neue Light"/>
              </a:rPr>
              <a:t> Facets of a </a:t>
            </a:r>
            <a:r>
              <a:rPr lang="en-US" dirty="0" smtClean="0">
                <a:latin typeface="Helvetica Neue Light"/>
                <a:cs typeface="Helvetica Neue Light"/>
              </a:rPr>
              <a:t>Influential Personal </a:t>
            </a:r>
            <a:r>
              <a:rPr lang="en-US" dirty="0" smtClean="0">
                <a:latin typeface="Helvetica Neue Light"/>
                <a:cs typeface="Helvetica Neue Light"/>
              </a:rPr>
              <a:t>Brand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>
                <a:latin typeface="Helvetica Neue"/>
                <a:cs typeface="Helvetica Neue"/>
              </a:rPr>
              <a:t>If Your Personal Brand Is…</a:t>
            </a:r>
          </a:p>
          <a:p>
            <a:r>
              <a:rPr lang="en-US" sz="4000" dirty="0" smtClean="0">
                <a:solidFill>
                  <a:srgbClr val="9C0101"/>
                </a:solidFill>
                <a:latin typeface="Helvetica Neue"/>
                <a:cs typeface="Helvetica Neue"/>
              </a:rPr>
              <a:t>Notice</a:t>
            </a:r>
            <a:r>
              <a:rPr lang="en-US" sz="4000" dirty="0" smtClean="0">
                <a:latin typeface="Helvetica Neue"/>
                <a:cs typeface="Helvetica Neue"/>
              </a:rPr>
              <a:t>able</a:t>
            </a:r>
          </a:p>
          <a:p>
            <a:r>
              <a:rPr lang="en-US" sz="4000" dirty="0" smtClean="0">
                <a:solidFill>
                  <a:srgbClr val="9C0101"/>
                </a:solidFill>
                <a:latin typeface="Helvetica Neue"/>
                <a:cs typeface="Helvetica Neue"/>
              </a:rPr>
              <a:t>Lik</a:t>
            </a:r>
            <a:r>
              <a:rPr lang="en-US" sz="4000" dirty="0" smtClean="0">
                <a:latin typeface="Helvetica Neue"/>
                <a:cs typeface="Helvetica Neue"/>
              </a:rPr>
              <a:t>able</a:t>
            </a:r>
          </a:p>
          <a:p>
            <a:r>
              <a:rPr lang="en-US" sz="4000" dirty="0" smtClean="0">
                <a:solidFill>
                  <a:srgbClr val="9C0101"/>
                </a:solidFill>
                <a:latin typeface="Helvetica Neue"/>
                <a:cs typeface="Helvetica Neue"/>
              </a:rPr>
              <a:t>Cred</a:t>
            </a:r>
            <a:r>
              <a:rPr lang="en-US" sz="4000" dirty="0" smtClean="0">
                <a:latin typeface="Helvetica Neue"/>
                <a:cs typeface="Helvetica Neue"/>
              </a:rPr>
              <a:t>ible</a:t>
            </a:r>
          </a:p>
          <a:p>
            <a:r>
              <a:rPr lang="en-US" sz="4000" dirty="0" smtClean="0">
                <a:solidFill>
                  <a:srgbClr val="9C0101"/>
                </a:solidFill>
                <a:latin typeface="Helvetica Neue"/>
                <a:cs typeface="Helvetica Neue"/>
              </a:rPr>
              <a:t>Depend</a:t>
            </a:r>
            <a:r>
              <a:rPr lang="en-US" sz="4000" dirty="0" smtClean="0">
                <a:latin typeface="Helvetica Neue"/>
                <a:cs typeface="Helvetica Neue"/>
              </a:rPr>
              <a:t>able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381000" y="6356350"/>
            <a:ext cx="838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 dirty="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 dirty="0">
                <a:latin typeface="Helvetica Neue Light" charset="0"/>
                <a:cs typeface="Helvetica Neue Light" charset="0"/>
              </a:rPr>
              <a:t>Lethia Owens International, Inc.  ::  </a:t>
            </a:r>
            <a:r>
              <a:rPr lang="en-US" sz="1400" dirty="0" err="1">
                <a:latin typeface="Helvetica Neue Light" charset="0"/>
                <a:cs typeface="Helvetica Neue Light" charset="0"/>
              </a:rPr>
              <a:t>www.LethiaOwens.com</a:t>
            </a:r>
            <a:r>
              <a:rPr lang="en-US" sz="1400" dirty="0">
                <a:latin typeface="Helvetica Neue Light" charset="0"/>
                <a:cs typeface="Helvetica Neue Light" charset="0"/>
              </a:rPr>
              <a:t>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7</a:t>
            </a:fld>
            <a:endParaRPr lang="en-US" sz="1400" dirty="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78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 Light"/>
                <a:cs typeface="Helvetica Neue Light"/>
              </a:rPr>
              <a:t>4 Facets of a Influential Personal Brand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381000" y="6356350"/>
            <a:ext cx="838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 dirty="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 dirty="0">
                <a:latin typeface="Helvetica Neue Light" charset="0"/>
                <a:cs typeface="Helvetica Neue Light" charset="0"/>
              </a:rPr>
              <a:t>Lethia Owens International, Inc.  ::  </a:t>
            </a:r>
            <a:r>
              <a:rPr lang="en-US" sz="1400" dirty="0" err="1">
                <a:latin typeface="Helvetica Neue Light" charset="0"/>
                <a:cs typeface="Helvetica Neue Light" charset="0"/>
              </a:rPr>
              <a:t>www.LethiaOwens.com</a:t>
            </a:r>
            <a:r>
              <a:rPr lang="en-US" sz="1400" dirty="0">
                <a:latin typeface="Helvetica Neue Light" charset="0"/>
                <a:cs typeface="Helvetica Neue Light" charset="0"/>
              </a:rPr>
              <a:t>  ::  (800) 670-0712  ::  Page </a:t>
            </a:r>
            <a:fld id="{D698AC80-1569-4C41-9117-126B33ACA612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8</a:t>
            </a:fld>
            <a:endParaRPr lang="en-US" sz="1400" dirty="0">
              <a:latin typeface="Helvetica Neue Light" charset="0"/>
              <a:cs typeface="Helvetica Neue Light" charset="0"/>
            </a:endParaRPr>
          </a:p>
        </p:txBody>
      </p:sp>
      <p:pic>
        <p:nvPicPr>
          <p:cNvPr id="4" name="Picture 3" descr="ProfessionalMa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" r="2307"/>
          <a:stretch/>
        </p:blipFill>
        <p:spPr>
          <a:xfrm>
            <a:off x="0" y="1295400"/>
            <a:ext cx="9144000" cy="505838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905000"/>
            <a:ext cx="3886200" cy="4144963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>
                <a:solidFill>
                  <a:srgbClr val="00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</a:rPr>
              <a:t>Then It Can 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rgbClr val="000000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</a:rPr>
              <a:t>Become Both…  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rgbClr val="6E0101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</a:rPr>
              <a:t>Powerful and Influential</a:t>
            </a:r>
            <a:r>
              <a:rPr lang="en-US" sz="4800" dirty="0" smtClean="0">
                <a:solidFill>
                  <a:srgbClr val="6E0101"/>
                </a:solidFill>
                <a:effectLst>
                  <a:outerShdw blurRad="60007" dist="200025" dir="15000000" sy="30000" kx="-1800000" algn="bl">
                    <a:srgbClr val="000000">
                      <a:alpha val="32000"/>
                    </a:srgbClr>
                  </a:outerShdw>
                </a:effectLst>
              </a:rPr>
              <a:t>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3020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1028700"/>
          </a:xfrm>
        </p:spPr>
        <p:txBody>
          <a:bodyPr/>
          <a:lstStyle/>
          <a:p>
            <a:pPr>
              <a:defRPr/>
            </a:pPr>
            <a:r>
              <a:rPr lang="en-US" spc="100" dirty="0" smtClean="0">
                <a:latin typeface="Helvetica Neue Light"/>
                <a:ea typeface="ＭＳ Ｐゴシック" charset="0"/>
                <a:cs typeface="Helvetica Neue Light"/>
              </a:rPr>
              <a:t>Branding and Positioning is Everything</a:t>
            </a:r>
            <a:endParaRPr lang="en-US" spc="100" dirty="0">
              <a:latin typeface="Helvetica Neue Light"/>
              <a:ea typeface="ＭＳ Ｐゴシック" charset="0"/>
              <a:cs typeface="Helvetica Neue Light"/>
            </a:endParaRPr>
          </a:p>
        </p:txBody>
      </p:sp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400">
              <a:latin typeface="Helvetica Neue Light" charset="0"/>
              <a:cs typeface="Helvetica Neue Light" charset="0"/>
            </a:endParaRPr>
          </a:p>
          <a:p>
            <a:pPr eaLnBrk="1" hangingPunct="1"/>
            <a:r>
              <a:rPr lang="en-US" sz="1400">
                <a:latin typeface="Helvetica Neue Light" charset="0"/>
                <a:cs typeface="Helvetica Neue Light" charset="0"/>
              </a:rPr>
              <a:t>Lethia Owens International, Inc.  ::  www.LethiaOwens.com  ::  (800) 670-0712  ::  Page </a:t>
            </a:r>
            <a:fld id="{0FAD9491-6B34-1C48-A5E7-0530FACE4FE0}" type="slidenum">
              <a:rPr lang="en-US" sz="1400">
                <a:latin typeface="Helvetica Neue Light" charset="0"/>
                <a:cs typeface="Helvetica Neue Light" charset="0"/>
              </a:rPr>
              <a:pPr eaLnBrk="1" hangingPunct="1"/>
              <a:t>9</a:t>
            </a:fld>
            <a:endParaRPr lang="en-US" sz="1400">
              <a:latin typeface="Helvetica Neue Light" charset="0"/>
              <a:cs typeface="Helvetica Neue Ligh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7369"/>
          <a:stretch/>
        </p:blipFill>
        <p:spPr>
          <a:xfrm>
            <a:off x="381000" y="1447800"/>
            <a:ext cx="4387347" cy="483681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952999" y="1752600"/>
            <a:ext cx="3776769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bg1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-109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-109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-109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Helvetica" pitchFamily="-109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>
              <a:defRPr/>
            </a:pPr>
            <a:r>
              <a:rPr lang="en-US" spc="100" dirty="0" smtClean="0">
                <a:solidFill>
                  <a:srgbClr val="000000"/>
                </a:solidFill>
                <a:latin typeface="Helvetica Neue Light"/>
                <a:ea typeface="ＭＳ Ｐゴシック" charset="0"/>
                <a:cs typeface="Helvetica Neue Light"/>
              </a:rPr>
              <a:t>How are you positioned in the marketplace?</a:t>
            </a:r>
            <a:endParaRPr lang="en-US" spc="100" dirty="0">
              <a:solidFill>
                <a:srgbClr val="000000"/>
              </a:solidFill>
              <a:latin typeface="Helvetica Neue Light"/>
              <a:ea typeface="ＭＳ Ｐゴシック" charset="0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01628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35620</TotalTime>
  <Words>1652</Words>
  <Application>Microsoft Macintosh PowerPoint</Application>
  <PresentationFormat>On-screen Show (4:3)</PresentationFormat>
  <Paragraphs>337</Paragraphs>
  <Slides>46</Slides>
  <Notes>32</Notes>
  <HiddenSlides>1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PhotoImpact</vt:lpstr>
      <vt:lpstr>YOUR BRAND INFLUENCE Strategies for Building an Influential Personal Brand   Monsanto HR Specialist Meeting – Sept. 16, 2013 By: Lethia Owens </vt:lpstr>
      <vt:lpstr>PowerPoint Presentation</vt:lpstr>
      <vt:lpstr>PowerPoint Presentation</vt:lpstr>
      <vt:lpstr>PowerPoint Presentation</vt:lpstr>
      <vt:lpstr>The Power of a Brand</vt:lpstr>
      <vt:lpstr>The Basics of Branding</vt:lpstr>
      <vt:lpstr>4 Facets of a Influential Personal Brand</vt:lpstr>
      <vt:lpstr>4 Facets of a Influential Personal Brand</vt:lpstr>
      <vt:lpstr>Branding and Positioning is Everything</vt:lpstr>
      <vt:lpstr>What is Your Personal Brand?</vt:lpstr>
      <vt:lpstr>PowerPoint Presentation</vt:lpstr>
      <vt:lpstr>Questions To Answer</vt:lpstr>
      <vt:lpstr>Positioning – Look for Unoccupied Space</vt:lpstr>
      <vt:lpstr>Answer these questions</vt:lpstr>
      <vt:lpstr>PowerPoint Presentation</vt:lpstr>
      <vt:lpstr>Your Powerful Personal Brand</vt:lpstr>
      <vt:lpstr>Are You a Stuck Employee?</vt:lpstr>
      <vt:lpstr>PowerPoint Presentation</vt:lpstr>
      <vt:lpstr>PowerPoint Presentation</vt:lpstr>
      <vt:lpstr>PowerPoint Presentation</vt:lpstr>
      <vt:lpstr>Dubai – Palm Island, The Burg Al Arab and The Burg Khalifa (Tallest Building in the World)</vt:lpstr>
      <vt:lpstr>PowerPoint Presentation</vt:lpstr>
      <vt:lpstr>Value</vt:lpstr>
      <vt:lpstr>2 Cups for a Total Cost of $30</vt:lpstr>
      <vt:lpstr>Cost of a Beetle?</vt:lpstr>
      <vt:lpstr>Cost of a Bugatti?</vt:lpstr>
      <vt:lpstr>Tell Me Why…</vt:lpstr>
      <vt:lpstr>PowerPoint Presentation</vt:lpstr>
      <vt:lpstr>PowerPoint Presentation</vt:lpstr>
      <vt:lpstr>PowerPoint Presentation</vt:lpstr>
      <vt:lpstr>PowerPoint Presentation</vt:lpstr>
      <vt:lpstr>Simple Brand Building  Strategies…</vt:lpstr>
      <vt:lpstr>What do you notice about this slide?</vt:lpstr>
      <vt:lpstr>What do you notice about this slide?</vt:lpstr>
      <vt:lpstr>We often notice what is wrong first!</vt:lpstr>
      <vt:lpstr>How many times have you seen this world famous logo during your lifetime? </vt:lpstr>
      <vt:lpstr>Have You Ever Noticed This Arrow?</vt:lpstr>
      <vt:lpstr>PowerPoint Presentation</vt:lpstr>
      <vt:lpstr>Simple Brand Building  Strategies…</vt:lpstr>
      <vt:lpstr>Feedback is a Gift</vt:lpstr>
      <vt:lpstr>Simple Brand Building  Strategies…</vt:lpstr>
      <vt:lpstr>PowerPoint Presentation</vt:lpstr>
      <vt:lpstr>PowerPoint Presentation</vt:lpstr>
      <vt:lpstr>PowerPoint Presentation</vt:lpstr>
      <vt:lpstr>360 Personal Brand Assessment</vt:lpstr>
      <vt:lpstr>It’s Been My Pleasure Serving You Today!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Roland Van der Meer</dc:title>
  <dc:creator>Lida Citroen</dc:creator>
  <cp:lastModifiedBy>Lethia Owens</cp:lastModifiedBy>
  <cp:revision>770</cp:revision>
  <cp:lastPrinted>2012-11-05T13:22:13Z</cp:lastPrinted>
  <dcterms:created xsi:type="dcterms:W3CDTF">2010-02-03T20:28:44Z</dcterms:created>
  <dcterms:modified xsi:type="dcterms:W3CDTF">2013-09-13T21:35:24Z</dcterms:modified>
</cp:coreProperties>
</file>