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6"/>
  </p:notesMasterIdLst>
  <p:handoutMasterIdLst>
    <p:handoutMasterId r:id="rId37"/>
  </p:handoutMasterIdLst>
  <p:sldIdLst>
    <p:sldId id="256" r:id="rId2"/>
    <p:sldId id="325" r:id="rId3"/>
    <p:sldId id="326" r:id="rId4"/>
    <p:sldId id="309" r:id="rId5"/>
    <p:sldId id="312" r:id="rId6"/>
    <p:sldId id="360" r:id="rId7"/>
    <p:sldId id="327" r:id="rId8"/>
    <p:sldId id="361" r:id="rId9"/>
    <p:sldId id="332" r:id="rId10"/>
    <p:sldId id="331" r:id="rId11"/>
    <p:sldId id="338" r:id="rId12"/>
    <p:sldId id="315" r:id="rId13"/>
    <p:sldId id="339" r:id="rId14"/>
    <p:sldId id="340" r:id="rId15"/>
    <p:sldId id="341" r:id="rId16"/>
    <p:sldId id="342" r:id="rId17"/>
    <p:sldId id="343" r:id="rId18"/>
    <p:sldId id="365" r:id="rId19"/>
    <p:sldId id="344" r:id="rId20"/>
    <p:sldId id="345" r:id="rId21"/>
    <p:sldId id="346" r:id="rId22"/>
    <p:sldId id="347" r:id="rId23"/>
    <p:sldId id="348" r:id="rId24"/>
    <p:sldId id="349" r:id="rId25"/>
    <p:sldId id="350" r:id="rId26"/>
    <p:sldId id="336" r:id="rId27"/>
    <p:sldId id="333" r:id="rId28"/>
    <p:sldId id="334" r:id="rId29"/>
    <p:sldId id="335" r:id="rId30"/>
    <p:sldId id="352" r:id="rId31"/>
    <p:sldId id="328" r:id="rId32"/>
    <p:sldId id="356" r:id="rId33"/>
    <p:sldId id="359" r:id="rId34"/>
    <p:sldId id="330" r:id="rId35"/>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clrMru>
    <a:srgbClr val="9C0101"/>
    <a:srgbClr val="6E0101"/>
    <a:srgbClr val="54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34" d="100"/>
          <a:sy n="134" d="100"/>
        </p:scale>
        <p:origin x="-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7FCBA7B8-7724-9741-A4D9-C77C9E1C5F50}" type="datetime1">
              <a:rPr lang="en-US"/>
              <a:pPr>
                <a:defRPr/>
              </a:pPr>
              <a:t>4/30/12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BE41644D-81A2-AB4A-A4D4-7631EFFC3E9F}" type="slidenum">
              <a:rPr lang="en-US"/>
              <a:pPr>
                <a:defRPr/>
              </a:pPr>
              <a:t>‹#›</a:t>
            </a:fld>
            <a:endParaRPr lang="en-US"/>
          </a:p>
        </p:txBody>
      </p:sp>
    </p:spTree>
    <p:extLst>
      <p:ext uri="{BB962C8B-B14F-4D97-AF65-F5344CB8AC3E}">
        <p14:creationId xmlns:p14="http://schemas.microsoft.com/office/powerpoint/2010/main" val="16206726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433A6411-1004-9949-827B-68A3DBA01C13}" type="datetime1">
              <a:rPr lang="en-US"/>
              <a:pPr>
                <a:defRPr/>
              </a:pPr>
              <a:t>4/30/12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A9CA6824-ED50-974B-8213-A5D05968801F}" type="slidenum">
              <a:rPr lang="en-US"/>
              <a:pPr>
                <a:defRPr/>
              </a:pPr>
              <a:t>‹#›</a:t>
            </a:fld>
            <a:endParaRPr lang="en-US"/>
          </a:p>
        </p:txBody>
      </p:sp>
    </p:spTree>
    <p:extLst>
      <p:ext uri="{BB962C8B-B14F-4D97-AF65-F5344CB8AC3E}">
        <p14:creationId xmlns:p14="http://schemas.microsoft.com/office/powerpoint/2010/main" val="106765356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lide Number Placeholder 1"/>
          <p:cNvSpPr txBox="1">
            <a:spLocks/>
          </p:cNvSpPr>
          <p:nvPr userDrawn="1"/>
        </p:nvSpPr>
        <p:spPr>
          <a:xfrm>
            <a:off x="228600" y="6356350"/>
            <a:ext cx="7467600" cy="365125"/>
          </a:xfrm>
          <a:prstGeom prst="rect">
            <a:avLst/>
          </a:prstGeom>
        </p:spPr>
        <p:txBody>
          <a:bodyPr anchor="ctr"/>
          <a:lstStyle>
            <a:defPPr>
              <a:defRPr lang="en-US"/>
            </a:defPPr>
            <a:lvl1pPr algn="r" defTabSz="457200"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endParaRPr lang="en-US" smtClean="0"/>
          </a:p>
          <a:p>
            <a:pPr algn="l">
              <a:defRPr/>
            </a:pPr>
            <a:r>
              <a:rPr lang="en-US" smtClean="0"/>
              <a:t>Lethia Owens International, Inc.  ::  www.LethiaOwens.com  ::  (800) 670-0712                                 Page </a:t>
            </a:r>
            <a:fld id="{5D9988AA-5F98-5C4D-913E-801A219EDB06}" type="slidenum">
              <a:rPr lang="en-US" smtClean="0"/>
              <a:pPr algn="l">
                <a:defRPr/>
              </a:pPr>
              <a:t>‹#›</a:t>
            </a:fld>
            <a:endParaRPr lang="en-US" dirty="0" smtClean="0"/>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6593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6858000" y="92075"/>
            <a:ext cx="2133600" cy="365125"/>
          </a:xfrm>
        </p:spPr>
        <p:txBody>
          <a:bodyPr/>
          <a:lstStyle>
            <a:lvl1pPr algn="r">
              <a:defRPr/>
            </a:lvl1pPr>
          </a:lstStyle>
          <a:p>
            <a:pPr>
              <a:defRPr/>
            </a:pPr>
            <a:fld id="{37D24803-20B4-504A-8EF2-284C5E459855}" type="slidenum">
              <a:rPr lang="en-US"/>
              <a:pPr>
                <a:defRPr/>
              </a:pPr>
              <a:t>‹#›</a:t>
            </a:fld>
            <a:endParaRPr lang="en-US"/>
          </a:p>
        </p:txBody>
      </p:sp>
    </p:spTree>
    <p:extLst>
      <p:ext uri="{BB962C8B-B14F-4D97-AF65-F5344CB8AC3E}">
        <p14:creationId xmlns:p14="http://schemas.microsoft.com/office/powerpoint/2010/main" val="284715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Slide Number Placeholder 5"/>
          <p:cNvSpPr>
            <a:spLocks noGrp="1"/>
          </p:cNvSpPr>
          <p:nvPr>
            <p:ph type="sldNum" sz="quarter" idx="12"/>
          </p:nvPr>
        </p:nvSpPr>
        <p:spPr>
          <a:xfrm>
            <a:off x="6858000" y="92075"/>
            <a:ext cx="2133600" cy="365125"/>
          </a:xfrm>
        </p:spPr>
        <p:txBody>
          <a:bodyPr/>
          <a:lstStyle>
            <a:lvl1pPr algn="r">
              <a:defRPr/>
            </a:lvl1pPr>
          </a:lstStyle>
          <a:p>
            <a:pPr>
              <a:defRPr/>
            </a:pPr>
            <a:fld id="{75F3225E-F589-A349-9D17-A1BDC2E953EA}" type="slidenum">
              <a:rPr lang="en-US"/>
              <a:pPr>
                <a:defRPr/>
              </a:pPr>
              <a:t>‹#›</a:t>
            </a:fld>
            <a:endParaRPr lang="en-US"/>
          </a:p>
        </p:txBody>
      </p:sp>
    </p:spTree>
    <p:extLst>
      <p:ext uri="{BB962C8B-B14F-4D97-AF65-F5344CB8AC3E}">
        <p14:creationId xmlns:p14="http://schemas.microsoft.com/office/powerpoint/2010/main" val="45246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header.jpg"/>
          <p:cNvPicPr>
            <a:picLocks noChangeAspect="1"/>
          </p:cNvPicPr>
          <p:nvPr userDrawn="1"/>
        </p:nvPicPr>
        <p:blipFill>
          <a:blip r:embed="rId2">
            <a:extLst>
              <a:ext uri="{28A0092B-C50C-407E-A947-70E740481C1C}">
                <a14:useLocalDpi xmlns:a14="http://schemas.microsoft.com/office/drawing/2010/main" val="0"/>
              </a:ext>
            </a:extLst>
          </a:blip>
          <a:srcRect r="827"/>
          <a:stretch>
            <a:fillRect/>
          </a:stretch>
        </p:blipFill>
        <p:spPr bwMode="auto">
          <a:xfrm>
            <a:off x="0" y="0"/>
            <a:ext cx="914400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81000" y="6356350"/>
            <a:ext cx="8382000" cy="0"/>
          </a:xfrm>
          <a:prstGeom prst="line">
            <a:avLst/>
          </a:prstGeom>
          <a:ln w="6350" cmpd="sng">
            <a:solidFill>
              <a:srgbClr val="6E010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4638"/>
            <a:ext cx="8382000" cy="1027926"/>
          </a:xfrm>
        </p:spPr>
        <p:txBody>
          <a:bodyPr/>
          <a:lstStyle>
            <a:lvl1pPr>
              <a:defRPr b="0">
                <a:solidFill>
                  <a:schemeClr val="bg1"/>
                </a:solidFill>
                <a:latin typeface="Helvetica"/>
                <a:cs typeface="Helvetica"/>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600200"/>
            <a:ext cx="8382000" cy="4525963"/>
          </a:xfrm>
        </p:spPr>
        <p:txBody>
          <a:bodyPr/>
          <a:lstStyle>
            <a:lvl2pPr>
              <a:defRPr>
                <a:solidFill>
                  <a:srgbClr val="6E0101"/>
                </a:solidFill>
              </a:defRPr>
            </a:lvl2pPr>
            <a:lvl4pPr>
              <a:defRPr>
                <a:solidFill>
                  <a:srgbClr val="6E0101"/>
                </a:solidFill>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1"/>
          <p:cNvSpPr>
            <a:spLocks noGrp="1"/>
          </p:cNvSpPr>
          <p:nvPr>
            <p:ph type="sldNum" sz="quarter" idx="10"/>
          </p:nvPr>
        </p:nvSpPr>
        <p:spPr>
          <a:xfrm>
            <a:off x="381000" y="6356350"/>
            <a:ext cx="8382000" cy="365125"/>
          </a:xfrm>
        </p:spPr>
        <p:txBody>
          <a:bodyPr/>
          <a:lstStyle>
            <a:lvl1pPr algn="ctr">
              <a:defRPr sz="1200">
                <a:solidFill>
                  <a:schemeClr val="tx1"/>
                </a:solidFill>
              </a:defRPr>
            </a:lvl1pPr>
          </a:lstStyle>
          <a:p>
            <a:pPr>
              <a:defRPr/>
            </a:pPr>
            <a:endParaRPr lang="en-US"/>
          </a:p>
          <a:p>
            <a:pPr>
              <a:defRPr/>
            </a:pPr>
            <a:r>
              <a:rPr lang="en-US"/>
              <a:t>Lethia Owens International, Inc.  ::  </a:t>
            </a:r>
            <a:r>
              <a:rPr lang="en-US" err="1"/>
              <a:t>www.LethiaOwens.com</a:t>
            </a:r>
            <a:r>
              <a:rPr lang="en-US"/>
              <a:t>  ::  (800) 670-0712  ::  Page </a:t>
            </a:r>
            <a:fld id="{7523F2F0-CCCB-2346-ADFC-F8917B1E4BE9}" type="slidenum">
              <a:rPr lang="en-US"/>
              <a:pPr>
                <a:defRPr/>
              </a:pPr>
              <a:t>‹#›</a:t>
            </a:fld>
            <a:endParaRPr lang="en-US"/>
          </a:p>
        </p:txBody>
      </p:sp>
    </p:spTree>
    <p:extLst>
      <p:ext uri="{BB962C8B-B14F-4D97-AF65-F5344CB8AC3E}">
        <p14:creationId xmlns:p14="http://schemas.microsoft.com/office/powerpoint/2010/main" val="159749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lide Number Placeholder 1"/>
          <p:cNvSpPr txBox="1">
            <a:spLocks/>
          </p:cNvSpPr>
          <p:nvPr userDrawn="1"/>
        </p:nvSpPr>
        <p:spPr>
          <a:xfrm>
            <a:off x="6858000" y="6356350"/>
            <a:ext cx="838200" cy="365125"/>
          </a:xfrm>
          <a:prstGeom prst="rect">
            <a:avLst/>
          </a:prstGeom>
        </p:spPr>
        <p:txBody>
          <a:bodyPr anchor="ctr"/>
          <a:lstStyle>
            <a:defPPr>
              <a:defRPr lang="en-US"/>
            </a:defPPr>
            <a:lvl1pPr algn="r" defTabSz="457200"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defRPr/>
            </a:pPr>
            <a:fld id="{614F573D-CC37-C544-BFD2-DE025AAA61C5}" type="slidenum">
              <a:rPr lang="en-US" smtClean="0"/>
              <a:pPr>
                <a:defRPr/>
              </a:pPr>
              <a:t>‹#›</a:t>
            </a:fld>
            <a:endParaRPr lang="en-US" smtClean="0"/>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5"/>
          <p:cNvSpPr>
            <a:spLocks noGrp="1"/>
          </p:cNvSpPr>
          <p:nvPr>
            <p:ph type="sldNum" sz="quarter" idx="10"/>
          </p:nvPr>
        </p:nvSpPr>
        <p:spPr>
          <a:xfrm>
            <a:off x="6858000" y="92075"/>
            <a:ext cx="2133600" cy="365125"/>
          </a:xfrm>
        </p:spPr>
        <p:txBody>
          <a:bodyPr/>
          <a:lstStyle>
            <a:lvl1pPr algn="r">
              <a:defRPr/>
            </a:lvl1pPr>
          </a:lstStyle>
          <a:p>
            <a:pPr>
              <a:defRPr/>
            </a:pPr>
            <a:fld id="{E3D05AEF-0C38-0F4E-8390-822B95D287DA}" type="slidenum">
              <a:rPr lang="en-US"/>
              <a:pPr>
                <a:defRPr/>
              </a:pPr>
              <a:t>‹#›</a:t>
            </a:fld>
            <a:endParaRPr lang="en-US"/>
          </a:p>
        </p:txBody>
      </p:sp>
      <p:sp>
        <p:nvSpPr>
          <p:cNvPr id="6" name="Footer Placeholder 2"/>
          <p:cNvSpPr>
            <a:spLocks noGrp="1"/>
          </p:cNvSpPr>
          <p:nvPr>
            <p:ph type="ftr" sz="quarter" idx="11"/>
          </p:nvPr>
        </p:nvSpPr>
        <p:spPr>
          <a:xfrm>
            <a:off x="228600" y="6356350"/>
            <a:ext cx="6629400" cy="365125"/>
          </a:xfrm>
          <a:prstGeom prst="rect">
            <a:avLst/>
          </a:prstGeom>
        </p:spPr>
        <p:txBody>
          <a:bodyPr vert="horz" lIns="91440" tIns="45720" rIns="91440" bIns="45720" rtlCol="0" anchor="ctr"/>
          <a:lstStyle>
            <a:lvl1pPr algn="l">
              <a:defRPr sz="1200" i="0">
                <a:solidFill>
                  <a:schemeClr val="tx1"/>
                </a:solidFill>
              </a:defRPr>
            </a:lvl1pPr>
          </a:lstStyle>
          <a:p>
            <a:pPr algn="ctr">
              <a:defRPr/>
            </a:pPr>
            <a:endParaRPr lang="en-US"/>
          </a:p>
          <a:p>
            <a:pPr>
              <a:defRPr/>
            </a:pPr>
            <a:r>
              <a:rPr lang="en-US"/>
              <a:t>Lethia Owens International, Inc.  ::  </a:t>
            </a:r>
            <a:r>
              <a:rPr lang="en-US" err="1"/>
              <a:t>www.LethiaOwens.com</a:t>
            </a:r>
            <a:r>
              <a:rPr lang="en-US"/>
              <a:t>  ::  (800) 670-0712</a:t>
            </a:r>
          </a:p>
          <a:p>
            <a:pPr algn="ctr">
              <a:defRPr/>
            </a:pPr>
            <a:endParaRPr lang="en-US"/>
          </a:p>
        </p:txBody>
      </p:sp>
    </p:spTree>
    <p:extLst>
      <p:ext uri="{BB962C8B-B14F-4D97-AF65-F5344CB8AC3E}">
        <p14:creationId xmlns:p14="http://schemas.microsoft.com/office/powerpoint/2010/main" val="1808165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a:xfrm>
            <a:off x="6858000" y="92075"/>
            <a:ext cx="2133600" cy="365125"/>
          </a:xfrm>
        </p:spPr>
        <p:txBody>
          <a:bodyPr/>
          <a:lstStyle>
            <a:lvl1pPr algn="r">
              <a:defRPr/>
            </a:lvl1pPr>
          </a:lstStyle>
          <a:p>
            <a:pPr>
              <a:defRPr/>
            </a:pPr>
            <a:fld id="{6A3935F9-0A33-6F45-88B7-0A95E7F195DB}" type="slidenum">
              <a:rPr lang="en-US"/>
              <a:pPr>
                <a:defRPr/>
              </a:pPr>
              <a:t>‹#›</a:t>
            </a:fld>
            <a:endParaRPr lang="en-US"/>
          </a:p>
        </p:txBody>
      </p:sp>
    </p:spTree>
    <p:extLst>
      <p:ext uri="{BB962C8B-B14F-4D97-AF65-F5344CB8AC3E}">
        <p14:creationId xmlns:p14="http://schemas.microsoft.com/office/powerpoint/2010/main" val="406990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9" name="Slide Number Placeholder 8"/>
          <p:cNvSpPr>
            <a:spLocks noGrp="1"/>
          </p:cNvSpPr>
          <p:nvPr>
            <p:ph type="sldNum" sz="quarter" idx="12"/>
          </p:nvPr>
        </p:nvSpPr>
        <p:spPr>
          <a:xfrm>
            <a:off x="6858000" y="92075"/>
            <a:ext cx="2133600" cy="365125"/>
          </a:xfrm>
        </p:spPr>
        <p:txBody>
          <a:bodyPr/>
          <a:lstStyle>
            <a:lvl1pPr algn="r">
              <a:defRPr/>
            </a:lvl1pPr>
          </a:lstStyle>
          <a:p>
            <a:pPr>
              <a:defRPr/>
            </a:pPr>
            <a:fld id="{63612E7E-810A-2642-BBAF-D047F196E381}" type="slidenum">
              <a:rPr lang="en-US"/>
              <a:pPr>
                <a:defRPr/>
              </a:pPr>
              <a:t>‹#›</a:t>
            </a:fld>
            <a:endParaRPr lang="en-US"/>
          </a:p>
        </p:txBody>
      </p:sp>
    </p:spTree>
    <p:extLst>
      <p:ext uri="{BB962C8B-B14F-4D97-AF65-F5344CB8AC3E}">
        <p14:creationId xmlns:p14="http://schemas.microsoft.com/office/powerpoint/2010/main" val="112283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12"/>
          </p:nvPr>
        </p:nvSpPr>
        <p:spPr>
          <a:xfrm>
            <a:off x="6858000" y="92075"/>
            <a:ext cx="2133600" cy="365125"/>
          </a:xfrm>
        </p:spPr>
        <p:txBody>
          <a:bodyPr/>
          <a:lstStyle>
            <a:lvl1pPr algn="r">
              <a:defRPr/>
            </a:lvl1pPr>
          </a:lstStyle>
          <a:p>
            <a:pPr>
              <a:defRPr/>
            </a:pPr>
            <a:fld id="{2DDB8B27-7134-B949-BFDC-B99896CC8BFE}" type="slidenum">
              <a:rPr lang="en-US"/>
              <a:pPr>
                <a:defRPr/>
              </a:pPr>
              <a:t>‹#›</a:t>
            </a:fld>
            <a:endParaRPr lang="en-US"/>
          </a:p>
        </p:txBody>
      </p:sp>
    </p:spTree>
    <p:extLst>
      <p:ext uri="{BB962C8B-B14F-4D97-AF65-F5344CB8AC3E}">
        <p14:creationId xmlns:p14="http://schemas.microsoft.com/office/powerpoint/2010/main" val="4613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4" name="Slide Number Placeholder 3"/>
          <p:cNvSpPr>
            <a:spLocks noGrp="1"/>
          </p:cNvSpPr>
          <p:nvPr>
            <p:ph type="sldNum" sz="quarter" idx="12"/>
          </p:nvPr>
        </p:nvSpPr>
        <p:spPr>
          <a:xfrm>
            <a:off x="6858000" y="92075"/>
            <a:ext cx="2133600" cy="365125"/>
          </a:xfrm>
        </p:spPr>
        <p:txBody>
          <a:bodyPr/>
          <a:lstStyle>
            <a:lvl1pPr algn="r">
              <a:defRPr/>
            </a:lvl1pPr>
          </a:lstStyle>
          <a:p>
            <a:pPr>
              <a:defRPr/>
            </a:pPr>
            <a:fld id="{9CA1615D-63D0-674A-85B2-014684E15550}" type="slidenum">
              <a:rPr lang="en-US"/>
              <a:pPr>
                <a:defRPr/>
              </a:pPr>
              <a:t>‹#›</a:t>
            </a:fld>
            <a:endParaRPr lang="en-US"/>
          </a:p>
        </p:txBody>
      </p:sp>
    </p:spTree>
    <p:extLst>
      <p:ext uri="{BB962C8B-B14F-4D97-AF65-F5344CB8AC3E}">
        <p14:creationId xmlns:p14="http://schemas.microsoft.com/office/powerpoint/2010/main" val="381521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a:xfrm>
            <a:off x="6858000" y="92075"/>
            <a:ext cx="2133600" cy="365125"/>
          </a:xfrm>
        </p:spPr>
        <p:txBody>
          <a:bodyPr/>
          <a:lstStyle>
            <a:lvl1pPr algn="r">
              <a:defRPr/>
            </a:lvl1pPr>
          </a:lstStyle>
          <a:p>
            <a:pPr>
              <a:defRPr/>
            </a:pPr>
            <a:fld id="{2DB4892F-568B-9F4C-80F5-86A4A583C07A}" type="slidenum">
              <a:rPr lang="en-US"/>
              <a:pPr>
                <a:defRPr/>
              </a:pPr>
              <a:t>‹#›</a:t>
            </a:fld>
            <a:endParaRPr lang="en-US"/>
          </a:p>
        </p:txBody>
      </p:sp>
    </p:spTree>
    <p:extLst>
      <p:ext uri="{BB962C8B-B14F-4D97-AF65-F5344CB8AC3E}">
        <p14:creationId xmlns:p14="http://schemas.microsoft.com/office/powerpoint/2010/main" val="3083823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12"/>
          </p:nvPr>
        </p:nvSpPr>
        <p:spPr>
          <a:xfrm>
            <a:off x="6858000" y="92075"/>
            <a:ext cx="2133600" cy="365125"/>
          </a:xfrm>
        </p:spPr>
        <p:txBody>
          <a:bodyPr/>
          <a:lstStyle>
            <a:lvl1pPr algn="r">
              <a:defRPr/>
            </a:lvl1pPr>
          </a:lstStyle>
          <a:p>
            <a:pPr>
              <a:defRPr/>
            </a:pPr>
            <a:fld id="{FFEA9C27-EB27-F947-AC49-43D897007952}" type="slidenum">
              <a:rPr lang="en-US"/>
              <a:pPr>
                <a:defRPr/>
              </a:pPr>
              <a:t>‹#›</a:t>
            </a:fld>
            <a:endParaRPr lang="en-US"/>
          </a:p>
        </p:txBody>
      </p:sp>
    </p:spTree>
    <p:extLst>
      <p:ext uri="{BB962C8B-B14F-4D97-AF65-F5344CB8AC3E}">
        <p14:creationId xmlns:p14="http://schemas.microsoft.com/office/powerpoint/2010/main" val="38801963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28600" y="274638"/>
            <a:ext cx="7848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28600" y="1600200"/>
            <a:ext cx="784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4"/>
          </p:nvPr>
        </p:nvSpPr>
        <p:spPr>
          <a:xfrm>
            <a:off x="2286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defRPr/>
            </a:pPr>
            <a:endParaRPr lang="en-US"/>
          </a:p>
          <a:p>
            <a:pPr>
              <a:defRPr/>
            </a:pPr>
            <a:r>
              <a:rPr lang="en-US"/>
              <a:t>Lethia Owens International, Inc.  ::  </a:t>
            </a:r>
            <a:r>
              <a:rPr lang="en-US" err="1"/>
              <a:t>www.LethiaOwens.com</a:t>
            </a:r>
            <a:r>
              <a:rPr lang="en-US"/>
              <a:t>  ::  (800) 670-0712                                 Page </a:t>
            </a:r>
            <a:fld id="{32005D6A-1982-CF40-9395-F147F20B0BA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99" r:id="rId1"/>
    <p:sldLayoutId id="2147484200"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hf hdr="0" ftr="0" dt="0"/>
  <p:txStyles>
    <p:titleStyle>
      <a:lvl1pPr algn="l" defTabSz="457200" rtl="0" eaLnBrk="0" fontAlgn="base" hangingPunct="0">
        <a:spcBef>
          <a:spcPct val="0"/>
        </a:spcBef>
        <a:spcAft>
          <a:spcPct val="0"/>
        </a:spcAft>
        <a:defRPr sz="3200" kern="1200">
          <a:solidFill>
            <a:schemeClr val="bg1"/>
          </a:solidFill>
          <a:latin typeface="Helvetica"/>
          <a:ea typeface="ＭＳ Ｐゴシック" pitchFamily="-65" charset="-128"/>
          <a:cs typeface="Helvetica"/>
        </a:defRPr>
      </a:lvl1pPr>
      <a:lvl2pPr algn="l" defTabSz="457200" rtl="0" eaLnBrk="0" fontAlgn="base" hangingPunct="0">
        <a:spcBef>
          <a:spcPct val="0"/>
        </a:spcBef>
        <a:spcAft>
          <a:spcPct val="0"/>
        </a:spcAft>
        <a:defRPr sz="3200">
          <a:solidFill>
            <a:schemeClr val="bg1"/>
          </a:solidFill>
          <a:latin typeface="Helvetica" pitchFamily="-109"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200">
          <a:solidFill>
            <a:schemeClr val="bg1"/>
          </a:solidFill>
          <a:latin typeface="Helvetica" pitchFamily="-109"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200">
          <a:solidFill>
            <a:schemeClr val="bg1"/>
          </a:solidFill>
          <a:latin typeface="Helvetica" pitchFamily="-109"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200">
          <a:solidFill>
            <a:schemeClr val="bg1"/>
          </a:solidFill>
          <a:latin typeface="Helvetica" pitchFamily="-109"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eandlcinc.com/" TargetMode="External"/><Relationship Id="rId4" Type="http://schemas.openxmlformats.org/officeDocument/2006/relationships/hyperlink" Target="http://www.niquenyafulbright.com/" TargetMode="External"/><Relationship Id="rId5" Type="http://schemas.openxmlformats.org/officeDocument/2006/relationships/hyperlink" Target="http://www.lblifecoaching.com/" TargetMode="External"/><Relationship Id="rId6" Type="http://schemas.openxmlformats.org/officeDocument/2006/relationships/hyperlink" Target="http://www.accountabilitycoach.com/" TargetMode="External"/><Relationship Id="rId1" Type="http://schemas.openxmlformats.org/officeDocument/2006/relationships/slideLayout" Target="../slideLayouts/slideLayout2.xml"/><Relationship Id="rId2" Type="http://schemas.openxmlformats.org/officeDocument/2006/relationships/hyperlink" Target="http://www.acoach4u.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5100"/>
            <a:ext cx="8875713"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02000" y="1143000"/>
            <a:ext cx="5715000" cy="1828800"/>
          </a:xfrm>
          <a:solidFill>
            <a:schemeClr val="bg1">
              <a:lumMod val="65000"/>
              <a:alpha val="74000"/>
            </a:schemeClr>
          </a:solidFill>
        </p:spPr>
        <p:txBody>
          <a:bodyPr>
            <a:normAutofit/>
          </a:bodyPr>
          <a:lstStyle/>
          <a:p>
            <a:pPr algn="r" eaLnBrk="1" hangingPunct="1">
              <a:defRPr/>
            </a:pPr>
            <a:r>
              <a:rPr lang="en-US" sz="4000" b="1" spc="100" dirty="0" smtClean="0">
                <a:solidFill>
                  <a:srgbClr val="6E0101"/>
                </a:solidFill>
                <a:latin typeface="Helvetica Neue Light"/>
                <a:ea typeface="ＭＳ Ｐゴシック" charset="0"/>
                <a:cs typeface="Helvetica Neue Light"/>
              </a:rPr>
              <a:t>Patty Cook</a:t>
            </a:r>
            <a:br>
              <a:rPr lang="en-US" sz="4000" b="1" spc="100" dirty="0" smtClean="0">
                <a:solidFill>
                  <a:srgbClr val="6E0101"/>
                </a:solidFill>
                <a:latin typeface="Helvetica Neue Light"/>
                <a:ea typeface="ＭＳ Ｐゴシック" charset="0"/>
                <a:cs typeface="Helvetica Neue Light"/>
              </a:rPr>
            </a:br>
            <a:r>
              <a:rPr lang="en-US" sz="2800" spc="100" dirty="0" smtClean="0">
                <a:latin typeface="Helvetica Neue Light"/>
                <a:ea typeface="ＭＳ Ｐゴシック" charset="0"/>
                <a:cs typeface="Helvetica Neue Light"/>
              </a:rPr>
              <a:t>Personal Branding Framework</a:t>
            </a:r>
            <a:r>
              <a:rPr lang="en-US" sz="2800" spc="100" dirty="0">
                <a:latin typeface="Helvetica Neue Light"/>
                <a:ea typeface="ＭＳ Ｐゴシック" charset="0"/>
                <a:cs typeface="Helvetica Neue Light"/>
              </a:rPr>
              <a:t/>
            </a:r>
            <a:br>
              <a:rPr lang="en-US" sz="2800" spc="100" dirty="0">
                <a:latin typeface="Helvetica Neue Light"/>
                <a:ea typeface="ＭＳ Ｐゴシック" charset="0"/>
                <a:cs typeface="Helvetica Neue Light"/>
              </a:rPr>
            </a:br>
            <a:r>
              <a:rPr lang="en-US" sz="2800" spc="100" dirty="0" smtClean="0">
                <a:latin typeface="Helvetica Neue Light"/>
                <a:ea typeface="ＭＳ Ｐゴシック" charset="0"/>
                <a:cs typeface="Helvetica Neue Light"/>
              </a:rPr>
              <a:t>March 10, 2012</a:t>
            </a:r>
            <a:endParaRPr lang="en-US" sz="2800" spc="100" dirty="0">
              <a:solidFill>
                <a:srgbClr val="FFFFFF"/>
              </a:solidFill>
              <a:latin typeface="Helvetica Neue Light"/>
              <a:ea typeface="ＭＳ Ｐゴシック" charset="0"/>
              <a:cs typeface="Helvetica Neue Light"/>
            </a:endParaRPr>
          </a:p>
        </p:txBody>
      </p:sp>
      <p:sp>
        <p:nvSpPr>
          <p:cNvPr id="6" name="Title 1"/>
          <p:cNvSpPr txBox="1">
            <a:spLocks/>
          </p:cNvSpPr>
          <p:nvPr/>
        </p:nvSpPr>
        <p:spPr bwMode="auto">
          <a:xfrm>
            <a:off x="304800" y="6183313"/>
            <a:ext cx="8534400" cy="369887"/>
          </a:xfrm>
          <a:prstGeom prst="rect">
            <a:avLst/>
          </a:prstGeom>
          <a:solidFill>
            <a:schemeClr val="bg1">
              <a:lumMod val="65000"/>
              <a:alpha val="74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ormAutofit fontScale="70000" lnSpcReduction="20000"/>
          </a:bodyPr>
          <a:lstStyle>
            <a:lvl1pPr algn="l" defTabSz="457200" rtl="0" eaLnBrk="0" fontAlgn="base" hangingPunct="0">
              <a:spcBef>
                <a:spcPct val="0"/>
              </a:spcBef>
              <a:spcAft>
                <a:spcPct val="0"/>
              </a:spcAft>
              <a:defRPr sz="3200" kern="1200">
                <a:solidFill>
                  <a:schemeClr val="tx1"/>
                </a:solidFill>
                <a:latin typeface="Helvetica"/>
                <a:ea typeface="ＭＳ Ｐゴシック" pitchFamily="-65" charset="-128"/>
                <a:cs typeface="Helvetica"/>
              </a:defRPr>
            </a:lvl1pPr>
            <a:lvl2pPr algn="l" defTabSz="457200" rtl="0" eaLnBrk="0" fontAlgn="base" hangingPunct="0">
              <a:spcBef>
                <a:spcPct val="0"/>
              </a:spcBef>
              <a:spcAft>
                <a:spcPct val="0"/>
              </a:spcAft>
              <a:defRPr sz="3200">
                <a:solidFill>
                  <a:schemeClr val="tx1"/>
                </a:solidFill>
                <a:latin typeface="Helvetica" pitchFamily="-109" charset="0"/>
                <a:ea typeface="ＭＳ Ｐゴシック" pitchFamily="-65" charset="-128"/>
                <a:cs typeface="ＭＳ Ｐゴシック" pitchFamily="-65" charset="-128"/>
              </a:defRPr>
            </a:lvl2pPr>
            <a:lvl3pPr algn="l" defTabSz="457200" rtl="0" eaLnBrk="0" fontAlgn="base" hangingPunct="0">
              <a:spcBef>
                <a:spcPct val="0"/>
              </a:spcBef>
              <a:spcAft>
                <a:spcPct val="0"/>
              </a:spcAft>
              <a:defRPr sz="3200">
                <a:solidFill>
                  <a:schemeClr val="tx1"/>
                </a:solidFill>
                <a:latin typeface="Helvetica" pitchFamily="-109" charset="0"/>
                <a:ea typeface="ＭＳ Ｐゴシック" pitchFamily="-65" charset="-128"/>
                <a:cs typeface="ＭＳ Ｐゴシック" pitchFamily="-65" charset="-128"/>
              </a:defRPr>
            </a:lvl3pPr>
            <a:lvl4pPr algn="l" defTabSz="457200" rtl="0" eaLnBrk="0" fontAlgn="base" hangingPunct="0">
              <a:spcBef>
                <a:spcPct val="0"/>
              </a:spcBef>
              <a:spcAft>
                <a:spcPct val="0"/>
              </a:spcAft>
              <a:defRPr sz="3200">
                <a:solidFill>
                  <a:schemeClr val="tx1"/>
                </a:solidFill>
                <a:latin typeface="Helvetica" pitchFamily="-109" charset="0"/>
                <a:ea typeface="ＭＳ Ｐゴシック" pitchFamily="-65" charset="-128"/>
                <a:cs typeface="ＭＳ Ｐゴシック" pitchFamily="-65" charset="-128"/>
              </a:defRPr>
            </a:lvl4pPr>
            <a:lvl5pPr algn="l" defTabSz="457200" rtl="0" eaLnBrk="0" fontAlgn="base" hangingPunct="0">
              <a:spcBef>
                <a:spcPct val="0"/>
              </a:spcBef>
              <a:spcAft>
                <a:spcPct val="0"/>
              </a:spcAft>
              <a:defRPr sz="3200">
                <a:solidFill>
                  <a:schemeClr val="tx1"/>
                </a:solidFill>
                <a:latin typeface="Helvetica" pitchFamily="-109"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fontAlgn="base">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a:lstStyle>
          <a:p>
            <a:pPr algn="ctr">
              <a:defRPr/>
            </a:pPr>
            <a:r>
              <a:rPr lang="en-US" sz="2400" b="1" spc="100" dirty="0" smtClean="0">
                <a:solidFill>
                  <a:srgbClr val="6E0101"/>
                </a:solidFill>
                <a:latin typeface="Helvetica Neue Light"/>
                <a:cs typeface="Helvetica Neue Light"/>
              </a:rPr>
              <a:t>Lethia Owens International, Inc.  ::  www.LethiaOwens.com  ::  (800) 670-0712</a:t>
            </a:r>
            <a:endParaRPr lang="en-US" sz="2400" b="1" spc="100" dirty="0">
              <a:solidFill>
                <a:srgbClr val="6E0101"/>
              </a:solidFill>
              <a:latin typeface="Helvetica Neue Light"/>
              <a:cs typeface="Helvetica Neue Ligh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75050">
            <a:off x="631879" y="911019"/>
            <a:ext cx="3032760" cy="4572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 Brand Name</a:t>
            </a:r>
            <a:endParaRPr lang="en-US" spc="100" dirty="0">
              <a:latin typeface="Helvetica Neue Light"/>
              <a:ea typeface="ＭＳ Ｐゴシック" charset="0"/>
              <a:cs typeface="Helvetica Neue Light"/>
            </a:endParaRPr>
          </a:p>
        </p:txBody>
      </p:sp>
      <p:sp>
        <p:nvSpPr>
          <p:cNvPr id="2355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B0D5735B-F4C4-7B47-9910-F57EAB94C374}" type="slidenum">
              <a:rPr lang="en-US" sz="1400">
                <a:latin typeface="Helvetica Neue Light" charset="0"/>
                <a:cs typeface="Helvetica Neue Light" charset="0"/>
              </a:rPr>
              <a:pPr eaLnBrk="1" hangingPunct="1"/>
              <a:t>10</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662673"/>
            <a:ext cx="4720933" cy="29579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191000" y="1905000"/>
            <a:ext cx="4572000" cy="42672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solidFill>
                  <a:srgbClr val="262626"/>
                </a:solidFill>
                <a:latin typeface="Helvetica Neue Light"/>
                <a:ea typeface="ＭＳ Ｐゴシック" charset="0"/>
                <a:cs typeface="Helvetica Neue Light"/>
              </a:rPr>
              <a:t>It is suggested that you use </a:t>
            </a:r>
          </a:p>
          <a:p>
            <a:pPr marL="0" indent="0" algn="ctr">
              <a:buFont typeface="Arial" charset="0"/>
              <a:buNone/>
              <a:defRPr/>
            </a:pPr>
            <a:r>
              <a:rPr lang="en-US" sz="2400" b="1" dirty="0" smtClean="0">
                <a:solidFill>
                  <a:srgbClr val="9C0101"/>
                </a:solidFill>
                <a:latin typeface="Helvetica Neue Light"/>
                <a:ea typeface="ＭＳ Ｐゴシック" charset="0"/>
                <a:cs typeface="Helvetica Neue Light"/>
              </a:rPr>
              <a:t>“SPARK” </a:t>
            </a:r>
            <a:r>
              <a:rPr lang="en-US" sz="2400" dirty="0" smtClean="0">
                <a:solidFill>
                  <a:srgbClr val="262626"/>
                </a:solidFill>
                <a:latin typeface="Helvetica Neue Light"/>
                <a:ea typeface="ＭＳ Ｐゴシック" charset="0"/>
                <a:cs typeface="Helvetica Neue Light"/>
              </a:rPr>
              <a:t>as your brand name. This brand name effectively and powerfully communicates your commitment to helping your clients triumph over their challenges by igniting the power within them to change or improve their situation.</a:t>
            </a:r>
          </a:p>
          <a:p>
            <a:pPr marL="0" indent="0" algn="ctr">
              <a:buFont typeface="Arial" charset="0"/>
              <a:buNone/>
              <a:defRPr/>
            </a:pPr>
            <a:r>
              <a:rPr lang="en-US" sz="2400" dirty="0" smtClean="0">
                <a:solidFill>
                  <a:srgbClr val="262626"/>
                </a:solidFill>
                <a:latin typeface="Helvetica Neue Light"/>
                <a:ea typeface="ＭＳ Ｐゴシック" charset="0"/>
                <a:cs typeface="Helvetica Neue Light"/>
              </a:rPr>
              <a:t>The business name is: </a:t>
            </a:r>
          </a:p>
          <a:p>
            <a:pPr marL="0" indent="0" algn="ctr">
              <a:buFont typeface="Arial" charset="0"/>
              <a:buNone/>
              <a:defRPr/>
            </a:pPr>
            <a:r>
              <a:rPr lang="en-US" sz="2400" b="1" dirty="0" smtClean="0">
                <a:solidFill>
                  <a:srgbClr val="9C0101"/>
                </a:solidFill>
                <a:latin typeface="Helvetica Neue Light"/>
                <a:ea typeface="ＭＳ Ｐゴシック" charset="0"/>
                <a:cs typeface="Helvetica Neue Light"/>
              </a:rPr>
              <a:t>Life by Design, LLC</a:t>
            </a:r>
            <a:endParaRPr lang="en-US" sz="2400" b="1"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a:latin typeface="Helvetica Neue Light"/>
                <a:ea typeface="ＭＳ Ｐゴシック" charset="0"/>
                <a:cs typeface="Helvetica Neue Light"/>
              </a:rPr>
              <a:t>2</a:t>
            </a:r>
            <a:r>
              <a:rPr lang="en-US" spc="100" dirty="0" smtClean="0">
                <a:latin typeface="Helvetica Neue Light"/>
                <a:ea typeface="ＭＳ Ｐゴシック" charset="0"/>
                <a:cs typeface="Helvetica Neue Light"/>
              </a:rPr>
              <a:t>. Tagline</a:t>
            </a:r>
            <a:endParaRPr lang="en-US" spc="100" dirty="0">
              <a:latin typeface="Helvetica Neue Light"/>
              <a:ea typeface="ＭＳ Ｐゴシック" charset="0"/>
              <a:cs typeface="Helvetica Neue Light"/>
            </a:endParaRPr>
          </a:p>
        </p:txBody>
      </p:sp>
      <p:sp>
        <p:nvSpPr>
          <p:cNvPr id="2457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1A7DBA0B-FB8E-D24A-BD0A-E2F2E67C26CA}" type="slidenum">
              <a:rPr lang="en-US" sz="1400">
                <a:latin typeface="Helvetica Neue Light" charset="0"/>
                <a:cs typeface="Helvetica Neue Light" charset="0"/>
              </a:rPr>
              <a:pPr eaLnBrk="1" hangingPunct="1"/>
              <a:t>11</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4293462"/>
            <a:ext cx="4720933" cy="18025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3352800" y="1600200"/>
            <a:ext cx="5410200" cy="3276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It is recommended that you use the following tagline as a way to enhance your brand message. The objective is to communicate the idea that everyone has the potential to tap into their inner genius as a resource for greater personal and professional success.</a:t>
            </a:r>
          </a:p>
          <a:p>
            <a:pPr marL="0" indent="0" algn="ctr">
              <a:buFont typeface="Arial" charset="0"/>
              <a:buNone/>
              <a:defRPr/>
            </a:pPr>
            <a:r>
              <a:rPr lang="en-US" sz="2400" b="1" dirty="0" smtClean="0">
                <a:solidFill>
                  <a:srgbClr val="9C0101"/>
                </a:solidFill>
                <a:latin typeface="Helvetica Neue Light"/>
                <a:cs typeface="Helvetica Neue Light"/>
              </a:rPr>
              <a:t>“Ignite Your Inner Genius”</a:t>
            </a:r>
            <a:endParaRPr lang="en-US" sz="2400" b="1"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3. Position </a:t>
            </a:r>
            <a:r>
              <a:rPr lang="en-US" spc="100" dirty="0">
                <a:latin typeface="Helvetica Neue Light"/>
                <a:ea typeface="ＭＳ Ｐゴシック" charset="0"/>
                <a:cs typeface="Helvetica Neue Light"/>
              </a:rPr>
              <a:t>Statement</a:t>
            </a:r>
          </a:p>
        </p:txBody>
      </p:sp>
      <p:sp>
        <p:nvSpPr>
          <p:cNvPr id="25602" name="Content Placeholder 2"/>
          <p:cNvSpPr>
            <a:spLocks noGrp="1"/>
          </p:cNvSpPr>
          <p:nvPr>
            <p:ph idx="1"/>
          </p:nvPr>
        </p:nvSpPr>
        <p:spPr/>
        <p:txBody>
          <a:bodyPr/>
          <a:lstStyle/>
          <a:p>
            <a:endParaRPr lang="en-US" dirty="0">
              <a:latin typeface="Helvetica" charset="0"/>
              <a:ea typeface="ＭＳ Ｐゴシック" charset="0"/>
            </a:endParaRPr>
          </a:p>
        </p:txBody>
      </p:sp>
      <p:sp>
        <p:nvSpPr>
          <p:cNvPr id="2560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017EDD18-0031-D246-8330-7EC49F1471EF}" type="slidenum">
              <a:rPr lang="en-US" sz="1400">
                <a:latin typeface="Helvetica Neue Light" charset="0"/>
                <a:cs typeface="Helvetica Neue Light" charset="0"/>
              </a:rPr>
              <a:pPr eaLnBrk="1" hangingPunct="1"/>
              <a:t>12</a:t>
            </a:fld>
            <a:endParaRPr lang="en-US" sz="1400">
              <a:latin typeface="Helvetica Neue Light" charset="0"/>
              <a:cs typeface="Helvetica Neue Light" charset="0"/>
            </a:endParaRPr>
          </a:p>
        </p:txBody>
      </p:sp>
      <p:pic>
        <p:nvPicPr>
          <p:cNvPr id="24580"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524000"/>
            <a:ext cx="4720933"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Content Placeholder 2"/>
          <p:cNvSpPr txBox="1">
            <a:spLocks/>
          </p:cNvSpPr>
          <p:nvPr/>
        </p:nvSpPr>
        <p:spPr bwMode="auto">
          <a:xfrm>
            <a:off x="3581400" y="2057400"/>
            <a:ext cx="5181600" cy="391795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It is recommended that you use the position statement listed below:</a:t>
            </a:r>
          </a:p>
          <a:p>
            <a:pPr marL="0" indent="0" algn="ctr">
              <a:buNone/>
              <a:defRPr/>
            </a:pPr>
            <a:r>
              <a:rPr lang="en-US" sz="2400" dirty="0" smtClean="0">
                <a:solidFill>
                  <a:srgbClr val="9C0101"/>
                </a:solidFill>
                <a:latin typeface="Helvetica Neue Light"/>
                <a:ea typeface="ＭＳ Ｐゴシック" charset="0"/>
                <a:cs typeface="Helvetica Neue Light"/>
              </a:rPr>
              <a:t>“As an </a:t>
            </a:r>
            <a:r>
              <a:rPr lang="en-US" sz="2400" b="1" dirty="0">
                <a:solidFill>
                  <a:srgbClr val="9C0101"/>
                </a:solidFill>
                <a:latin typeface="Helvetica Neue Light"/>
                <a:cs typeface="Helvetica Neue Light"/>
              </a:rPr>
              <a:t>Executive Life Coach &amp; </a:t>
            </a:r>
            <a:r>
              <a:rPr lang="en-US" sz="2400" b="1" dirty="0" smtClean="0">
                <a:solidFill>
                  <a:srgbClr val="9C0101"/>
                </a:solidFill>
                <a:latin typeface="Helvetica Neue Light"/>
                <a:cs typeface="Helvetica Neue Light"/>
              </a:rPr>
              <a:t>Speaker, I work with enterprising small business owners to help them step into greater success by reconnect with the SPARK within them that allows them to ignite their inner genius.”</a:t>
            </a:r>
            <a:endParaRPr lang="en-US" sz="2400"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4. Target Market</a:t>
            </a:r>
            <a:endParaRPr lang="en-US" spc="100" dirty="0">
              <a:latin typeface="Helvetica Neue Light"/>
              <a:ea typeface="ＭＳ Ｐゴシック" charset="0"/>
              <a:cs typeface="Helvetica Neue Light"/>
            </a:endParaRPr>
          </a:p>
        </p:txBody>
      </p:sp>
      <p:sp>
        <p:nvSpPr>
          <p:cNvPr id="2662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C8ACC667-7EDE-A846-8E66-7515C1E3F8F3}" type="slidenum">
              <a:rPr lang="en-US" sz="1400">
                <a:latin typeface="Helvetica Neue Light" charset="0"/>
                <a:cs typeface="Helvetica Neue Light" charset="0"/>
              </a:rPr>
              <a:pPr eaLnBrk="1" hangingPunct="1"/>
              <a:t>13</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84583" y="1524000"/>
            <a:ext cx="4313766"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191000" y="2895600"/>
            <a:ext cx="4572000" cy="3276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US" sz="2000" dirty="0" smtClean="0">
                <a:latin typeface="Helvetica Neue Light"/>
                <a:cs typeface="Helvetica Neue Light"/>
              </a:rPr>
              <a:t>It is recommended that your focus on the following target market:</a:t>
            </a:r>
          </a:p>
          <a:p>
            <a:pPr marL="0" indent="0" algn="ctr">
              <a:buNone/>
              <a:defRPr/>
            </a:pPr>
            <a:r>
              <a:rPr lang="en-US" sz="2000" b="1" dirty="0" smtClean="0">
                <a:solidFill>
                  <a:srgbClr val="9C0101"/>
                </a:solidFill>
                <a:latin typeface="Helvetica Neue Light"/>
                <a:cs typeface="Helvetica Neue Light"/>
              </a:rPr>
              <a:t>“Enterprising Small Business Owners who want to use their </a:t>
            </a:r>
            <a:r>
              <a:rPr lang="en-US" sz="2000" b="1" dirty="0">
                <a:solidFill>
                  <a:srgbClr val="9C0101"/>
                </a:solidFill>
                <a:latin typeface="Helvetica Neue Light"/>
                <a:cs typeface="Helvetica Neue Light"/>
              </a:rPr>
              <a:t>gifts and talents at the highest levels </a:t>
            </a:r>
            <a:r>
              <a:rPr lang="en-US" sz="2000" b="1" dirty="0" smtClean="0">
                <a:solidFill>
                  <a:srgbClr val="9C0101"/>
                </a:solidFill>
                <a:latin typeface="Helvetica Neue Light"/>
                <a:cs typeface="Helvetica Neue Light"/>
              </a:rPr>
              <a:t>possible to create a life and business they love and that works.</a:t>
            </a:r>
            <a:r>
              <a:rPr lang="en-US" sz="2000" b="1" dirty="0" smtClean="0">
                <a:solidFill>
                  <a:srgbClr val="9C0101"/>
                </a:solidFill>
                <a:latin typeface="Helvetica Neue Light"/>
                <a:ea typeface="ＭＳ Ｐゴシック" charset="0"/>
                <a:cs typeface="Helvetica Neue Light"/>
              </a:rPr>
              <a:t>”</a:t>
            </a:r>
            <a:endParaRPr lang="en-US" sz="2000" b="1"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5. Niche</a:t>
            </a:r>
            <a:endParaRPr lang="en-US" spc="100" dirty="0">
              <a:latin typeface="Helvetica Neue Light"/>
              <a:ea typeface="ＭＳ Ｐゴシック" charset="0"/>
              <a:cs typeface="Helvetica Neue Light"/>
            </a:endParaRPr>
          </a:p>
        </p:txBody>
      </p:sp>
      <p:sp>
        <p:nvSpPr>
          <p:cNvPr id="27650"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41D2DCCF-59C5-1347-BCBD-F86373E1706E}" type="slidenum">
              <a:rPr lang="en-US" sz="1400">
                <a:latin typeface="Helvetica Neue Light" charset="0"/>
                <a:cs typeface="Helvetica Neue Light" charset="0"/>
              </a:rPr>
              <a:pPr eaLnBrk="1" hangingPunct="1"/>
              <a:t>14</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33692" y="1524000"/>
            <a:ext cx="4015548"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191000" y="2133600"/>
            <a:ext cx="4572000" cy="4038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It is recommended that you build your brand under the following niche:</a:t>
            </a:r>
          </a:p>
          <a:p>
            <a:pPr marL="0" indent="0" algn="ctr">
              <a:buNone/>
              <a:defRPr/>
            </a:pPr>
            <a:endParaRPr lang="en-US" sz="2400" b="1" dirty="0" smtClean="0">
              <a:solidFill>
                <a:srgbClr val="9C0101"/>
              </a:solidFill>
              <a:latin typeface="Helvetica Neue Light"/>
              <a:cs typeface="Helvetica Neue Light"/>
            </a:endParaRPr>
          </a:p>
          <a:p>
            <a:pPr marL="0" indent="0" algn="ctr">
              <a:buNone/>
              <a:defRPr/>
            </a:pPr>
            <a:r>
              <a:rPr lang="en-US" sz="2400" b="1" dirty="0" smtClean="0">
                <a:solidFill>
                  <a:srgbClr val="9C0101"/>
                </a:solidFill>
                <a:latin typeface="Helvetica Neue Light"/>
                <a:cs typeface="Helvetica Neue Light"/>
              </a:rPr>
              <a:t>“Helping enterprising small </a:t>
            </a:r>
            <a:r>
              <a:rPr lang="en-US" sz="2400" b="1" dirty="0">
                <a:solidFill>
                  <a:srgbClr val="9C0101"/>
                </a:solidFill>
                <a:latin typeface="Helvetica Neue Light"/>
                <a:cs typeface="Helvetica Neue Light"/>
              </a:rPr>
              <a:t>business </a:t>
            </a:r>
            <a:r>
              <a:rPr lang="en-US" sz="2400" b="1" dirty="0" smtClean="0">
                <a:solidFill>
                  <a:srgbClr val="9C0101"/>
                </a:solidFill>
                <a:latin typeface="Helvetica Neue Light"/>
                <a:cs typeface="Helvetica Neue Light"/>
              </a:rPr>
              <a:t>owners SPARK greater success by igniting their inner genius.”</a:t>
            </a:r>
            <a:endParaRPr lang="en-US" sz="2400" b="1" dirty="0">
              <a:solidFill>
                <a:srgbClr val="9C0101"/>
              </a:solidFill>
              <a:latin typeface="Helvetica Neue Light"/>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6. Expertise</a:t>
            </a:r>
            <a:endParaRPr lang="en-US" spc="100" dirty="0">
              <a:latin typeface="Helvetica Neue Light"/>
              <a:ea typeface="ＭＳ Ｐゴシック" charset="0"/>
              <a:cs typeface="Helvetica Neue Light"/>
            </a:endParaRPr>
          </a:p>
        </p:txBody>
      </p:sp>
      <p:sp>
        <p:nvSpPr>
          <p:cNvPr id="2867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26C5A31B-69B7-894B-9CB7-1B8275B6DE0C}" type="slidenum">
              <a:rPr lang="en-US" sz="1400">
                <a:latin typeface="Helvetica Neue Light" charset="0"/>
                <a:cs typeface="Helvetica Neue Light" charset="0"/>
              </a:rPr>
              <a:pPr eaLnBrk="1" hangingPunct="1"/>
              <a:t>15</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79698" y="1524000"/>
            <a:ext cx="4523537"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419600" y="2895600"/>
            <a:ext cx="4343400" cy="3276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It is recommended that you use the following label for your expertise:</a:t>
            </a:r>
          </a:p>
          <a:p>
            <a:pPr marL="0" indent="0" algn="ctr">
              <a:buNone/>
              <a:defRPr/>
            </a:pPr>
            <a:r>
              <a:rPr lang="en-US" sz="2400" b="1" dirty="0" smtClean="0">
                <a:solidFill>
                  <a:srgbClr val="9C0101"/>
                </a:solidFill>
                <a:latin typeface="Helvetica Neue Light"/>
                <a:ea typeface="ＭＳ Ｐゴシック" charset="0"/>
                <a:cs typeface="Helvetica Neue Light"/>
              </a:rPr>
              <a:t>Igniting Your Inner Genius</a:t>
            </a:r>
          </a:p>
          <a:p>
            <a:pPr marL="0" indent="0" algn="ctr">
              <a:buNone/>
              <a:defRPr/>
            </a:pPr>
            <a:r>
              <a:rPr lang="en-US" sz="2400" b="1" dirty="0" smtClean="0">
                <a:solidFill>
                  <a:srgbClr val="9C0101"/>
                </a:solidFill>
                <a:latin typeface="Helvetica Neue Light"/>
                <a:ea typeface="ＭＳ Ｐゴシック" charset="0"/>
                <a:cs typeface="Helvetica Neue Light"/>
              </a:rPr>
              <a:t>Self Awareness &amp; Authenticity</a:t>
            </a:r>
          </a:p>
          <a:p>
            <a:pPr marL="0" indent="0" algn="ctr">
              <a:buNone/>
              <a:defRPr/>
            </a:pPr>
            <a:r>
              <a:rPr lang="en-US" sz="2400" b="1" dirty="0" smtClean="0">
                <a:solidFill>
                  <a:srgbClr val="9C0101"/>
                </a:solidFill>
                <a:latin typeface="Helvetica Neue Light"/>
                <a:ea typeface="ＭＳ Ｐゴシック" charset="0"/>
                <a:cs typeface="Helvetica Neue Light"/>
              </a:rPr>
              <a:t>(Know You and Stay True)</a:t>
            </a:r>
          </a:p>
          <a:p>
            <a:pPr marL="0" indent="0" algn="ctr">
              <a:buNone/>
              <a:defRPr/>
            </a:pPr>
            <a:r>
              <a:rPr lang="en-US" sz="2400" b="1" dirty="0" smtClean="0">
                <a:solidFill>
                  <a:srgbClr val="9C0101"/>
                </a:solidFill>
                <a:latin typeface="Helvetica Neue Light"/>
                <a:ea typeface="ＭＳ Ｐゴシック" charset="0"/>
                <a:cs typeface="Helvetica Neue Light"/>
              </a:rPr>
              <a:t>Turn Stress in Success</a:t>
            </a:r>
          </a:p>
          <a:p>
            <a:pPr marL="0" indent="0" algn="ctr">
              <a:buNone/>
              <a:defRPr/>
            </a:pPr>
            <a:r>
              <a:rPr lang="en-US" sz="2400" b="1" dirty="0" smtClean="0">
                <a:solidFill>
                  <a:srgbClr val="9C0101"/>
                </a:solidFill>
                <a:latin typeface="Helvetica Neue Light"/>
                <a:ea typeface="ＭＳ Ｐゴシック" charset="0"/>
                <a:cs typeface="Helvetica Neue Light"/>
              </a:rPr>
              <a:t>Master Your Mindset</a:t>
            </a:r>
          </a:p>
          <a:p>
            <a:pPr marL="0" indent="0" algn="ctr">
              <a:buNone/>
              <a:defRPr/>
            </a:pPr>
            <a:endParaRPr lang="en-US" sz="2400" b="1"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7. Title</a:t>
            </a:r>
            <a:endParaRPr lang="en-US" spc="100" dirty="0">
              <a:latin typeface="Helvetica Neue Light"/>
              <a:ea typeface="ＭＳ Ｐゴシック" charset="0"/>
              <a:cs typeface="Helvetica Neue Light"/>
            </a:endParaRPr>
          </a:p>
        </p:txBody>
      </p:sp>
      <p:sp>
        <p:nvSpPr>
          <p:cNvPr id="2969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7C993056-9188-D141-ADC3-A64CA99D310C}" type="slidenum">
              <a:rPr lang="en-US" sz="1400">
                <a:latin typeface="Helvetica Neue Light" charset="0"/>
                <a:cs typeface="Helvetica Neue Light" charset="0"/>
              </a:rPr>
              <a:pPr eaLnBrk="1" hangingPunct="1"/>
              <a:t>16</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602228"/>
            <a:ext cx="4436810" cy="28935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038600" y="4114800"/>
            <a:ext cx="4724400" cy="20574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defRPr/>
            </a:pPr>
            <a:r>
              <a:rPr lang="en-US" sz="2400" dirty="0" smtClean="0">
                <a:latin typeface="Helvetica Neue Light"/>
                <a:cs typeface="Helvetica Neue Light"/>
              </a:rPr>
              <a:t>It is recommended that you use </a:t>
            </a:r>
            <a:r>
              <a:rPr lang="en-US" sz="2400" b="1" dirty="0">
                <a:solidFill>
                  <a:srgbClr val="9C0101"/>
                </a:solidFill>
                <a:latin typeface="Helvetica Neue Light"/>
                <a:cs typeface="Helvetica Neue Light"/>
              </a:rPr>
              <a:t>“Executive Life Coach &amp; Speaker” </a:t>
            </a:r>
            <a:r>
              <a:rPr lang="en-US" sz="2400" dirty="0" smtClean="0">
                <a:latin typeface="Helvetica Neue Light"/>
                <a:cs typeface="Helvetica Neue Light"/>
              </a:rPr>
              <a:t>as your professional work title.</a:t>
            </a:r>
            <a:endParaRPr lang="en-US" sz="2400" dirty="0">
              <a:solidFill>
                <a:srgbClr val="262626"/>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8. Brand Keywords - SEO</a:t>
            </a:r>
            <a:endParaRPr lang="en-US" spc="100" dirty="0">
              <a:latin typeface="Helvetica Neue Light"/>
              <a:ea typeface="ＭＳ Ｐゴシック" charset="0"/>
              <a:cs typeface="Helvetica Neue Light"/>
            </a:endParaRPr>
          </a:p>
        </p:txBody>
      </p:sp>
      <p:sp>
        <p:nvSpPr>
          <p:cNvPr id="3072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96ECFFE3-CBF2-BF41-B155-34FF87D0CEF8}" type="slidenum">
              <a:rPr lang="en-US" sz="1400">
                <a:latin typeface="Helvetica Neue Light" charset="0"/>
                <a:cs typeface="Helvetica Neue Light" charset="0"/>
              </a:rPr>
              <a:pPr eaLnBrk="1" hangingPunct="1"/>
              <a:t>17</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200" y="2174875"/>
            <a:ext cx="3781932"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267200" y="1676400"/>
            <a:ext cx="4572000" cy="42672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Based on our preliminary SEO research, here are your top recommended keywords:</a:t>
            </a:r>
          </a:p>
          <a:p>
            <a:pPr marL="0" indent="0" algn="ctr">
              <a:buFont typeface="Arial" charset="0"/>
              <a:buNone/>
              <a:defRPr/>
            </a:pPr>
            <a:endParaRPr lang="en-US" sz="2400" dirty="0" smtClean="0">
              <a:latin typeface="Helvetica Neue Light"/>
              <a:cs typeface="Helvetica Neue Light"/>
            </a:endParaRPr>
          </a:p>
          <a:p>
            <a:pPr marL="457200" indent="-457200">
              <a:buFont typeface="+mj-lt"/>
              <a:buAutoNum type="arabicPeriod"/>
              <a:defRPr/>
            </a:pPr>
            <a:r>
              <a:rPr lang="en-US" sz="2000" b="1" dirty="0" smtClean="0">
                <a:solidFill>
                  <a:srgbClr val="9C0101"/>
                </a:solidFill>
                <a:latin typeface="Helvetica Neue Light"/>
                <a:ea typeface="ＭＳ Ｐゴシック" charset="0"/>
                <a:cs typeface="Helvetica Neue Light"/>
              </a:rPr>
              <a:t>Executive Life Coach</a:t>
            </a:r>
          </a:p>
          <a:p>
            <a:pPr marL="457200" indent="-457200">
              <a:buFont typeface="+mj-lt"/>
              <a:buAutoNum type="arabicPeriod"/>
              <a:defRPr/>
            </a:pPr>
            <a:r>
              <a:rPr lang="en-US" sz="2000" b="1" dirty="0" smtClean="0">
                <a:solidFill>
                  <a:srgbClr val="9C0101"/>
                </a:solidFill>
                <a:latin typeface="Helvetica Neue Light"/>
                <a:ea typeface="ＭＳ Ｐゴシック" charset="0"/>
                <a:cs typeface="Helvetica Neue Light"/>
              </a:rPr>
              <a:t>Professional Development</a:t>
            </a:r>
          </a:p>
          <a:p>
            <a:pPr marL="457200" indent="-457200">
              <a:buFont typeface="+mj-lt"/>
              <a:buAutoNum type="arabicPeriod"/>
              <a:defRPr/>
            </a:pPr>
            <a:r>
              <a:rPr lang="en-US" sz="2000" b="1" dirty="0">
                <a:solidFill>
                  <a:srgbClr val="9C0101"/>
                </a:solidFill>
                <a:latin typeface="Helvetica Neue Light"/>
                <a:ea typeface="ＭＳ Ｐゴシック" charset="0"/>
                <a:cs typeface="Helvetica Neue Light"/>
              </a:rPr>
              <a:t>Professional Speaker</a:t>
            </a:r>
          </a:p>
          <a:p>
            <a:pPr marL="457200" indent="-457200">
              <a:buFont typeface="+mj-lt"/>
              <a:buAutoNum type="arabicPeriod"/>
              <a:defRPr/>
            </a:pPr>
            <a:r>
              <a:rPr lang="en-US" sz="2000" b="1" dirty="0" smtClean="0">
                <a:solidFill>
                  <a:srgbClr val="9C0101"/>
                </a:solidFill>
                <a:latin typeface="Helvetica Neue Light"/>
                <a:ea typeface="ＭＳ Ｐゴシック" charset="0"/>
                <a:cs typeface="Helvetica Neue Light"/>
              </a:rPr>
              <a:t>Stress Management Speaker</a:t>
            </a:r>
          </a:p>
          <a:p>
            <a:pPr marL="457200" indent="-457200">
              <a:buFont typeface="+mj-lt"/>
              <a:buAutoNum type="arabicPeriod"/>
              <a:defRPr/>
            </a:pPr>
            <a:r>
              <a:rPr lang="en-US" sz="2000" b="1" dirty="0" smtClean="0">
                <a:solidFill>
                  <a:srgbClr val="9C0101"/>
                </a:solidFill>
                <a:latin typeface="Helvetica Neue Light"/>
                <a:ea typeface="ＭＳ Ｐゴシック" charset="0"/>
                <a:cs typeface="Helvetica Neue Light"/>
              </a:rPr>
              <a:t>Stress </a:t>
            </a:r>
            <a:r>
              <a:rPr lang="en-US" sz="2000" b="1" dirty="0">
                <a:solidFill>
                  <a:srgbClr val="9C0101"/>
                </a:solidFill>
                <a:latin typeface="Helvetica Neue Light"/>
                <a:ea typeface="ＭＳ Ｐゴシック" charset="0"/>
                <a:cs typeface="Helvetica Neue Light"/>
              </a:rPr>
              <a:t>Management </a:t>
            </a:r>
            <a:r>
              <a:rPr lang="en-US" sz="2000" b="1" dirty="0" smtClean="0">
                <a:solidFill>
                  <a:srgbClr val="9C0101"/>
                </a:solidFill>
                <a:latin typeface="Helvetica Neue Light"/>
                <a:ea typeface="ＭＳ Ｐゴシック" charset="0"/>
                <a:cs typeface="Helvetica Neue Light"/>
              </a:rPr>
              <a:t>Trainer</a:t>
            </a:r>
          </a:p>
          <a:p>
            <a:pPr marL="457200" indent="-457200">
              <a:buFont typeface="+mj-lt"/>
              <a:buAutoNum type="arabicPeriod"/>
              <a:defRPr/>
            </a:pPr>
            <a:r>
              <a:rPr lang="en-US" sz="2000" b="1" dirty="0" smtClean="0">
                <a:solidFill>
                  <a:srgbClr val="9C0101"/>
                </a:solidFill>
                <a:latin typeface="Helvetica Neue Light"/>
                <a:ea typeface="ＭＳ Ｐゴシック" charset="0"/>
                <a:cs typeface="Helvetica Neue Light"/>
              </a:rPr>
              <a:t>Avoiding Burnout</a:t>
            </a:r>
          </a:p>
          <a:p>
            <a:pPr marL="0" indent="0">
              <a:buFont typeface="Arial" charset="0"/>
              <a:buNone/>
              <a:defRPr/>
            </a:pPr>
            <a:endParaRPr lang="en-US" sz="2200" b="1" dirty="0" smtClean="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274638"/>
            <a:ext cx="8534400" cy="1028700"/>
          </a:xfrm>
        </p:spPr>
        <p:txBody>
          <a:bodyPr/>
          <a:lstStyle/>
          <a:p>
            <a:r>
              <a:rPr lang="en-US" sz="2800" spc="100" dirty="0">
                <a:latin typeface="Helvetica Neue Light"/>
                <a:ea typeface="ＭＳ Ｐゴシック" charset="0"/>
                <a:cs typeface="Helvetica Neue Light"/>
              </a:rPr>
              <a:t>8. Brand Keywords </a:t>
            </a:r>
            <a:r>
              <a:rPr lang="en-US" sz="2800" spc="100" dirty="0" smtClean="0">
                <a:latin typeface="Helvetica Neue Light"/>
                <a:ea typeface="ＭＳ Ｐゴシック" charset="0"/>
                <a:cs typeface="Helvetica Neue Light"/>
              </a:rPr>
              <a:t>– Social Media &amp; Domains</a:t>
            </a:r>
            <a:endParaRPr lang="en-US" sz="3000" dirty="0">
              <a:latin typeface="Helvetica Neue Light" charset="0"/>
              <a:ea typeface="ＭＳ Ｐゴシック" charset="0"/>
              <a:cs typeface="Helvetica Neue Light" charset="0"/>
            </a:endParaRPr>
          </a:p>
        </p:txBody>
      </p:sp>
      <p:sp>
        <p:nvSpPr>
          <p:cNvPr id="43010" name="Content Placeholder 2"/>
          <p:cNvSpPr>
            <a:spLocks noGrp="1"/>
          </p:cNvSpPr>
          <p:nvPr>
            <p:ph idx="1"/>
          </p:nvPr>
        </p:nvSpPr>
        <p:spPr/>
        <p:txBody>
          <a:bodyPr anchor="t"/>
          <a:lstStyle/>
          <a:p>
            <a:pPr>
              <a:spcAft>
                <a:spcPts val="1000"/>
              </a:spcAft>
            </a:pPr>
            <a:r>
              <a:rPr lang="en-US" sz="2000" dirty="0" smtClean="0">
                <a:latin typeface="Helvetica Neue" charset="0"/>
                <a:ea typeface="ＭＳ Ｐゴシック" charset="0"/>
                <a:cs typeface="Helvetica Neue Light" charset="0"/>
              </a:rPr>
              <a:t>Social Media Accounts (FREE)</a:t>
            </a:r>
          </a:p>
          <a:p>
            <a:pPr lvl="1">
              <a:spcAft>
                <a:spcPts val="1000"/>
              </a:spcAft>
            </a:pPr>
            <a:r>
              <a:rPr lang="en-US" sz="1600" b="1" dirty="0" err="1" smtClean="0">
                <a:latin typeface="Helvetica Neue" charset="0"/>
                <a:ea typeface="ＭＳ Ｐゴシック" charset="0"/>
                <a:cs typeface="Helvetica Neue Light" charset="0"/>
              </a:rPr>
              <a:t>Facebook.com</a:t>
            </a:r>
            <a:r>
              <a:rPr lang="en-US" sz="1600" b="1" dirty="0" smtClean="0">
                <a:latin typeface="Helvetica Neue" charset="0"/>
                <a:ea typeface="ＭＳ Ｐゴシック" charset="0"/>
                <a:cs typeface="Helvetica Neue Light" charset="0"/>
              </a:rPr>
              <a:t> </a:t>
            </a:r>
            <a:r>
              <a:rPr lang="en-US" sz="1600" dirty="0" smtClean="0">
                <a:latin typeface="Helvetica Neue" charset="0"/>
                <a:ea typeface="ＭＳ Ｐゴシック" charset="0"/>
                <a:cs typeface="Helvetica Neue Light" charset="0"/>
              </a:rPr>
              <a:t>– http://</a:t>
            </a:r>
            <a:r>
              <a:rPr lang="en-US" sz="1600" dirty="0" err="1" smtClean="0">
                <a:latin typeface="Helvetica Neue" charset="0"/>
                <a:ea typeface="ＭＳ Ｐゴシック" charset="0"/>
                <a:cs typeface="Helvetica Neue Light" charset="0"/>
              </a:rPr>
              <a:t>Facebook.com</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PattyCook</a:t>
            </a:r>
            <a:endParaRPr lang="en-US" sz="1600" dirty="0">
              <a:latin typeface="Helvetica Neue" charset="0"/>
              <a:ea typeface="ＭＳ Ｐゴシック" charset="0"/>
              <a:cs typeface="Helvetica Neue Light" charset="0"/>
            </a:endParaRPr>
          </a:p>
          <a:p>
            <a:pPr lvl="1">
              <a:spcAft>
                <a:spcPts val="1000"/>
              </a:spcAft>
            </a:pPr>
            <a:r>
              <a:rPr lang="en-US" sz="1600" b="1" dirty="0" err="1" smtClean="0">
                <a:latin typeface="Helvetica Neue" charset="0"/>
                <a:ea typeface="ＭＳ Ｐゴシック" charset="0"/>
                <a:cs typeface="Helvetica Neue Light" charset="0"/>
              </a:rPr>
              <a:t>Twitter.com</a:t>
            </a:r>
            <a:r>
              <a:rPr lang="en-US" sz="1600" b="1" dirty="0" smtClean="0">
                <a:latin typeface="Helvetica Neue" charset="0"/>
                <a:ea typeface="ＭＳ Ｐゴシック" charset="0"/>
                <a:cs typeface="Helvetica Neue Light" charset="0"/>
              </a:rPr>
              <a:t> </a:t>
            </a:r>
            <a:r>
              <a:rPr lang="en-US" sz="1600" dirty="0">
                <a:latin typeface="Helvetica Neue" charset="0"/>
                <a:ea typeface="ＭＳ Ｐゴシック" charset="0"/>
                <a:cs typeface="Helvetica Neue Light" charset="0"/>
              </a:rPr>
              <a:t>– http:/</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Twitter.com</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PattyCook</a:t>
            </a:r>
            <a:endParaRPr lang="en-US" sz="1600" dirty="0">
              <a:latin typeface="Helvetica Neue" charset="0"/>
              <a:ea typeface="ＭＳ Ｐゴシック" charset="0"/>
              <a:cs typeface="Helvetica Neue Light" charset="0"/>
            </a:endParaRPr>
          </a:p>
          <a:p>
            <a:pPr lvl="1">
              <a:spcAft>
                <a:spcPts val="1000"/>
              </a:spcAft>
            </a:pPr>
            <a:r>
              <a:rPr lang="en-US" sz="1600" b="1" dirty="0" err="1" smtClean="0">
                <a:latin typeface="Helvetica Neue" charset="0"/>
                <a:ea typeface="ＭＳ Ｐゴシック" charset="0"/>
                <a:cs typeface="Helvetica Neue Light" charset="0"/>
              </a:rPr>
              <a:t>LinkedIn.com</a:t>
            </a:r>
            <a:r>
              <a:rPr lang="en-US" sz="1600" b="1" dirty="0" smtClean="0">
                <a:latin typeface="Helvetica Neue" charset="0"/>
                <a:ea typeface="ＭＳ Ｐゴシック" charset="0"/>
                <a:cs typeface="Helvetica Neue Light" charset="0"/>
              </a:rPr>
              <a:t> </a:t>
            </a:r>
            <a:r>
              <a:rPr lang="en-US" sz="1600" dirty="0">
                <a:latin typeface="Helvetica Neue" charset="0"/>
                <a:ea typeface="ＭＳ Ｐゴシック" charset="0"/>
                <a:cs typeface="Helvetica Neue Light" charset="0"/>
              </a:rPr>
              <a:t>– http:/</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LinkedIn.com</a:t>
            </a:r>
            <a:r>
              <a:rPr lang="en-US" sz="1600" dirty="0" smtClean="0">
                <a:latin typeface="Helvetica Neue" charset="0"/>
                <a:ea typeface="ＭＳ Ｐゴシック" charset="0"/>
                <a:cs typeface="Helvetica Neue Light" charset="0"/>
              </a:rPr>
              <a:t>/in/</a:t>
            </a:r>
            <a:r>
              <a:rPr lang="en-US" sz="1600" dirty="0" err="1" smtClean="0">
                <a:latin typeface="Helvetica Neue" charset="0"/>
                <a:ea typeface="ＭＳ Ｐゴシック" charset="0"/>
                <a:cs typeface="Helvetica Neue Light" charset="0"/>
              </a:rPr>
              <a:t>PattyCook</a:t>
            </a:r>
            <a:endParaRPr lang="en-US" sz="1600" dirty="0">
              <a:latin typeface="Helvetica Neue" charset="0"/>
              <a:ea typeface="ＭＳ Ｐゴシック" charset="0"/>
              <a:cs typeface="Helvetica Neue Light" charset="0"/>
            </a:endParaRPr>
          </a:p>
          <a:p>
            <a:pPr lvl="1">
              <a:spcAft>
                <a:spcPts val="1000"/>
              </a:spcAft>
            </a:pPr>
            <a:r>
              <a:rPr lang="en-US" sz="1600" b="1" dirty="0" smtClean="0">
                <a:latin typeface="Helvetica Neue" charset="0"/>
                <a:ea typeface="ＭＳ Ｐゴシック" charset="0"/>
                <a:cs typeface="Helvetica Neue Light" charset="0"/>
              </a:rPr>
              <a:t>YouTube.com </a:t>
            </a:r>
            <a:r>
              <a:rPr lang="en-US" sz="1600" dirty="0" smtClean="0">
                <a:latin typeface="Helvetica Neue" charset="0"/>
                <a:ea typeface="ＭＳ Ｐゴシック" charset="0"/>
                <a:cs typeface="Helvetica Neue Light" charset="0"/>
              </a:rPr>
              <a:t>– </a:t>
            </a:r>
            <a:r>
              <a:rPr lang="en-US" sz="1600" dirty="0">
                <a:latin typeface="Helvetica Neue" charset="0"/>
                <a:ea typeface="ＭＳ Ｐゴシック" charset="0"/>
                <a:cs typeface="Helvetica Neue Light" charset="0"/>
              </a:rPr>
              <a:t>http:/</a:t>
            </a:r>
            <a:r>
              <a:rPr lang="en-US" sz="1600" dirty="0" smtClean="0">
                <a:latin typeface="Helvetica Neue" charset="0"/>
                <a:ea typeface="ＭＳ Ｐゴシック" charset="0"/>
                <a:cs typeface="Helvetica Neue Light" charset="0"/>
              </a:rPr>
              <a:t>/YouTube.com/</a:t>
            </a:r>
            <a:r>
              <a:rPr lang="en-US" sz="1600" dirty="0" err="1" smtClean="0">
                <a:latin typeface="Helvetica Neue" charset="0"/>
                <a:ea typeface="ＭＳ Ｐゴシック" charset="0"/>
                <a:cs typeface="Helvetica Neue Light" charset="0"/>
              </a:rPr>
              <a:t>PattyCookVideos</a:t>
            </a:r>
            <a:endParaRPr lang="en-US" sz="1600" dirty="0">
              <a:latin typeface="Helvetica Neue" charset="0"/>
              <a:ea typeface="ＭＳ Ｐゴシック" charset="0"/>
              <a:cs typeface="Helvetica Neue Light" charset="0"/>
            </a:endParaRPr>
          </a:p>
          <a:p>
            <a:pPr lvl="1">
              <a:spcAft>
                <a:spcPts val="1000"/>
              </a:spcAft>
            </a:pPr>
            <a:r>
              <a:rPr lang="en-US" sz="1600" b="1" dirty="0" err="1" smtClean="0">
                <a:latin typeface="Helvetica Neue" charset="0"/>
                <a:ea typeface="ＭＳ Ｐゴシック" charset="0"/>
                <a:cs typeface="Helvetica Neue Light" charset="0"/>
              </a:rPr>
              <a:t>SlideShare.net</a:t>
            </a:r>
            <a:r>
              <a:rPr lang="en-US" sz="1600" b="1" dirty="0" smtClean="0">
                <a:latin typeface="Helvetica Neue" charset="0"/>
                <a:ea typeface="ＭＳ Ｐゴシック" charset="0"/>
                <a:cs typeface="Helvetica Neue Light" charset="0"/>
              </a:rPr>
              <a:t> </a:t>
            </a:r>
            <a:r>
              <a:rPr lang="en-US" sz="1600" dirty="0">
                <a:latin typeface="Helvetica Neue" charset="0"/>
                <a:ea typeface="ＭＳ Ｐゴシック" charset="0"/>
                <a:cs typeface="Helvetica Neue Light" charset="0"/>
              </a:rPr>
              <a:t>– http:/</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SlideShare.net</a:t>
            </a:r>
            <a:r>
              <a:rPr lang="en-US" sz="1600" dirty="0" smtClean="0">
                <a:latin typeface="Helvetica Neue" charset="0"/>
                <a:ea typeface="ＭＳ Ｐゴシック" charset="0"/>
                <a:cs typeface="Helvetica Neue Light" charset="0"/>
              </a:rPr>
              <a:t>/</a:t>
            </a:r>
            <a:r>
              <a:rPr lang="en-US" sz="1600" dirty="0" err="1">
                <a:latin typeface="Helvetica Neue" charset="0"/>
                <a:ea typeface="ＭＳ Ｐゴシック" charset="0"/>
                <a:cs typeface="Helvetica Neue Light" charset="0"/>
              </a:rPr>
              <a:t>PattyCook</a:t>
            </a:r>
            <a:endParaRPr lang="en-US" sz="1600" dirty="0">
              <a:latin typeface="Helvetica Neue" charset="0"/>
              <a:ea typeface="ＭＳ Ｐゴシック" charset="0"/>
              <a:cs typeface="Helvetica Neue Light" charset="0"/>
            </a:endParaRPr>
          </a:p>
          <a:p>
            <a:pPr lvl="1">
              <a:spcAft>
                <a:spcPts val="1000"/>
              </a:spcAft>
            </a:pPr>
            <a:r>
              <a:rPr lang="en-US" sz="1600" b="1" dirty="0" smtClean="0">
                <a:latin typeface="Helvetica Neue" charset="0"/>
                <a:ea typeface="ＭＳ Ｐゴシック" charset="0"/>
                <a:cs typeface="Helvetica Neue Light" charset="0"/>
              </a:rPr>
              <a:t>Scribd.com </a:t>
            </a:r>
            <a:r>
              <a:rPr lang="en-US" sz="1600" dirty="0">
                <a:latin typeface="Helvetica Neue" charset="0"/>
                <a:ea typeface="ＭＳ Ｐゴシック" charset="0"/>
                <a:cs typeface="Helvetica Neue Light" charset="0"/>
              </a:rPr>
              <a:t>– http:/</a:t>
            </a:r>
            <a:r>
              <a:rPr lang="en-US" sz="1600" dirty="0" smtClean="0">
                <a:latin typeface="Helvetica Neue" charset="0"/>
                <a:ea typeface="ＭＳ Ｐゴシック" charset="0"/>
                <a:cs typeface="Helvetica Neue Light" charset="0"/>
              </a:rPr>
              <a:t>/Scribd.com/</a:t>
            </a:r>
            <a:r>
              <a:rPr lang="en-US" sz="1600" dirty="0" err="1">
                <a:latin typeface="Helvetica Neue" charset="0"/>
                <a:ea typeface="ＭＳ Ｐゴシック" charset="0"/>
                <a:cs typeface="Helvetica Neue Light" charset="0"/>
              </a:rPr>
              <a:t>PattyCook</a:t>
            </a:r>
            <a:endParaRPr lang="en-US" sz="1600" dirty="0">
              <a:latin typeface="Helvetica Neue" charset="0"/>
              <a:ea typeface="ＭＳ Ｐゴシック" charset="0"/>
              <a:cs typeface="Helvetica Neue Light" charset="0"/>
            </a:endParaRPr>
          </a:p>
          <a:p>
            <a:pPr lvl="1">
              <a:spcAft>
                <a:spcPts val="1000"/>
              </a:spcAft>
            </a:pPr>
            <a:r>
              <a:rPr lang="en-US" sz="1600" b="1" dirty="0" err="1" smtClean="0">
                <a:latin typeface="Helvetica Neue" charset="0"/>
                <a:ea typeface="ＭＳ Ｐゴシック" charset="0"/>
                <a:cs typeface="Helvetica Neue Light" charset="0"/>
              </a:rPr>
              <a:t>Pinterest.com</a:t>
            </a:r>
            <a:r>
              <a:rPr lang="en-US" sz="1600" b="1" dirty="0" smtClean="0">
                <a:latin typeface="Helvetica Neue" charset="0"/>
                <a:ea typeface="ＭＳ Ｐゴシック" charset="0"/>
                <a:cs typeface="Helvetica Neue Light" charset="0"/>
              </a:rPr>
              <a:t> </a:t>
            </a:r>
            <a:r>
              <a:rPr lang="en-US" sz="1600" dirty="0">
                <a:latin typeface="Helvetica Neue" charset="0"/>
                <a:ea typeface="ＭＳ Ｐゴシック" charset="0"/>
                <a:cs typeface="Helvetica Neue Light" charset="0"/>
              </a:rPr>
              <a:t>– http://</a:t>
            </a:r>
            <a:r>
              <a:rPr lang="en-US" sz="1600" dirty="0" err="1">
                <a:latin typeface="Helvetica Neue" charset="0"/>
                <a:ea typeface="ＭＳ Ｐゴシック" charset="0"/>
                <a:cs typeface="Helvetica Neue Light" charset="0"/>
              </a:rPr>
              <a:t>pinterest.com</a:t>
            </a:r>
            <a:r>
              <a:rPr lang="en-US" sz="1600" dirty="0" smtClean="0">
                <a:latin typeface="Helvetica Neue" charset="0"/>
                <a:ea typeface="ＭＳ Ｐゴシック" charset="0"/>
                <a:cs typeface="Helvetica Neue Light" charset="0"/>
              </a:rPr>
              <a:t>/</a:t>
            </a:r>
            <a:r>
              <a:rPr lang="en-US" sz="1600" dirty="0" err="1" smtClean="0">
                <a:latin typeface="Helvetica Neue" charset="0"/>
                <a:ea typeface="ＭＳ Ｐゴシック" charset="0"/>
                <a:cs typeface="Helvetica Neue Light" charset="0"/>
              </a:rPr>
              <a:t>PattyCookPins</a:t>
            </a:r>
            <a:endParaRPr lang="en-US" sz="1600" dirty="0" smtClean="0">
              <a:latin typeface="Helvetica Neue" charset="0"/>
              <a:ea typeface="ＭＳ Ｐゴシック" charset="0"/>
              <a:cs typeface="Helvetica Neue Light" charset="0"/>
            </a:endParaRPr>
          </a:p>
          <a:p>
            <a:pPr>
              <a:spcAft>
                <a:spcPts val="1000"/>
              </a:spcAft>
            </a:pPr>
            <a:r>
              <a:rPr lang="en-US" sz="2000" dirty="0" smtClean="0">
                <a:latin typeface="Helvetica Neue" charset="0"/>
                <a:ea typeface="ＭＳ Ｐゴシック" charset="0"/>
                <a:cs typeface="Helvetica Neue Light" charset="0"/>
              </a:rPr>
              <a:t>Domain to Use for Your Website:</a:t>
            </a:r>
          </a:p>
          <a:p>
            <a:pPr lvl="1">
              <a:spcAft>
                <a:spcPts val="1000"/>
              </a:spcAft>
            </a:pPr>
            <a:r>
              <a:rPr lang="en-US" sz="1600" dirty="0" smtClean="0">
                <a:latin typeface="Helvetica Neue" charset="0"/>
                <a:ea typeface="ＭＳ Ｐゴシック" charset="0"/>
                <a:cs typeface="Helvetica Neue Light" charset="0"/>
              </a:rPr>
              <a:t>http://</a:t>
            </a:r>
            <a:r>
              <a:rPr lang="en-US" sz="1600" dirty="0" err="1" smtClean="0"/>
              <a:t>PattyCook.com</a:t>
            </a:r>
            <a:endParaRPr lang="en-US" sz="2000" dirty="0">
              <a:latin typeface="Helvetica Neue" charset="0"/>
              <a:ea typeface="ＭＳ Ｐゴシック" charset="0"/>
              <a:cs typeface="Helvetica Neue Light" charset="0"/>
            </a:endParaRPr>
          </a:p>
        </p:txBody>
      </p:sp>
      <p:sp>
        <p:nvSpPr>
          <p:cNvPr id="430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B74E611E-9561-F44A-A00E-92AB42DB5A4C}" type="slidenum">
              <a:rPr lang="en-US" sz="1400">
                <a:latin typeface="Helvetica Neue Light" charset="0"/>
                <a:cs typeface="Helvetica Neue Light" charset="0"/>
              </a:rPr>
              <a:pPr eaLnBrk="1" hangingPunct="1"/>
              <a:t>18</a:t>
            </a:fld>
            <a:endParaRPr lang="en-US" sz="1400">
              <a:latin typeface="Helvetica Neue Light" charset="0"/>
              <a:cs typeface="Helvetica Neue Light" charset="0"/>
            </a:endParaRPr>
          </a:p>
        </p:txBody>
      </p:sp>
    </p:spTree>
    <p:extLst>
      <p:ext uri="{BB962C8B-B14F-4D97-AF65-F5344CB8AC3E}">
        <p14:creationId xmlns:p14="http://schemas.microsoft.com/office/powerpoint/2010/main" val="397825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9. Visual Brand Assets – Brand Colors</a:t>
            </a:r>
            <a:endParaRPr lang="en-US" spc="100" dirty="0">
              <a:latin typeface="Helvetica Neue Light"/>
              <a:ea typeface="ＭＳ Ｐゴシック" charset="0"/>
              <a:cs typeface="Helvetica Neue Light"/>
            </a:endParaRPr>
          </a:p>
        </p:txBody>
      </p:sp>
      <p:sp>
        <p:nvSpPr>
          <p:cNvPr id="3174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8CA594B7-68FE-8E41-9F8E-8BFA59FD945F}" type="slidenum">
              <a:rPr lang="en-US" sz="1400">
                <a:latin typeface="Helvetica Neue Light" charset="0"/>
                <a:cs typeface="Helvetica Neue Light" charset="0"/>
              </a:rPr>
              <a:pPr eaLnBrk="1" hangingPunct="1"/>
              <a:t>19</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884458"/>
            <a:ext cx="4720933" cy="25144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191000" y="2895600"/>
            <a:ext cx="4572000" cy="3276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The following brand colors are recommended:</a:t>
            </a:r>
          </a:p>
          <a:p>
            <a:pPr marL="0" indent="0" algn="ctr">
              <a:buFont typeface="Arial" charset="0"/>
              <a:buNone/>
              <a:defRPr/>
            </a:pPr>
            <a:endParaRPr lang="en-US" sz="1200" dirty="0">
              <a:solidFill>
                <a:srgbClr val="262626"/>
              </a:solidFill>
              <a:latin typeface="Helvetica Neue Light"/>
              <a:ea typeface="ＭＳ Ｐゴシック" charset="0"/>
              <a:cs typeface="Helvetica Neue Light"/>
            </a:endParaRPr>
          </a:p>
          <a:p>
            <a:pPr marL="0" indent="0" algn="ctr">
              <a:buFont typeface="Arial" charset="0"/>
              <a:buNone/>
              <a:defRPr/>
            </a:pPr>
            <a:r>
              <a:rPr lang="en-US" sz="2400" dirty="0" smtClean="0">
                <a:solidFill>
                  <a:srgbClr val="262626"/>
                </a:solidFill>
                <a:latin typeface="Helvetica Neue Light"/>
                <a:ea typeface="ＭＳ Ｐゴシック" charset="0"/>
                <a:cs typeface="Helvetica Neue Light"/>
              </a:rPr>
              <a:t>Blue, Green and Salmon</a:t>
            </a:r>
          </a:p>
          <a:p>
            <a:pPr marL="0" indent="0" algn="ctr">
              <a:buFont typeface="Arial" charset="0"/>
              <a:buNone/>
              <a:defRPr/>
            </a:pPr>
            <a:endParaRPr lang="en-US" sz="2400" dirty="0" smtClean="0">
              <a:solidFill>
                <a:srgbClr val="262626"/>
              </a:solidFill>
              <a:latin typeface="Helvetica Neue Light"/>
              <a:ea typeface="ＭＳ Ｐゴシック" charset="0"/>
              <a:cs typeface="Helvetica Neue Light"/>
            </a:endParaRPr>
          </a:p>
          <a:p>
            <a:pPr marL="0" indent="0" algn="ctr">
              <a:buFont typeface="Arial" charset="0"/>
              <a:buNone/>
              <a:defRPr/>
            </a:pPr>
            <a:endParaRPr lang="en-US" sz="2400" dirty="0">
              <a:solidFill>
                <a:srgbClr val="262626"/>
              </a:solidFill>
              <a:latin typeface="Helvetica Neue Light"/>
              <a:ea typeface="ＭＳ Ｐゴシック" charset="0"/>
              <a:cs typeface="Helvetica Neue Ligh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a:off x="5604807" y="4953000"/>
            <a:ext cx="1861998" cy="930999"/>
          </a:xfrm>
          <a:prstGeom prst="rect">
            <a:avLst/>
          </a:prstGeom>
          <a:ln w="6350" cap="sq" cmpd="sng">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2"/>
          <p:cNvGrpSpPr>
            <a:grpSpLocks/>
          </p:cNvGrpSpPr>
          <p:nvPr/>
        </p:nvGrpSpPr>
        <p:grpSpPr bwMode="auto">
          <a:xfrm>
            <a:off x="685800" y="1524000"/>
            <a:ext cx="7656513" cy="4703763"/>
            <a:chOff x="269011" y="1544739"/>
            <a:chExt cx="7655990" cy="4703661"/>
          </a:xfrm>
        </p:grpSpPr>
        <p:pic>
          <p:nvPicPr>
            <p:cNvPr id="1638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1" y="1544739"/>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1" y="3505200"/>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Understanding Your Value</a:t>
            </a:r>
            <a:endParaRPr lang="en-US" spc="100" dirty="0">
              <a:latin typeface="Helvetica Neue Light"/>
              <a:ea typeface="ＭＳ Ｐゴシック" charset="0"/>
              <a:cs typeface="Helvetica Neue Light"/>
            </a:endParaRPr>
          </a:p>
        </p:txBody>
      </p:sp>
      <p:sp>
        <p:nvSpPr>
          <p:cNvPr id="16386" name="Content Placeholder 2"/>
          <p:cNvSpPr>
            <a:spLocks noGrp="1"/>
          </p:cNvSpPr>
          <p:nvPr>
            <p:ph idx="1"/>
          </p:nvPr>
        </p:nvSpPr>
        <p:spPr/>
        <p:txBody>
          <a:bodyPr/>
          <a:lstStyle/>
          <a:p>
            <a:pPr marL="0" indent="0" algn="ctr">
              <a:buFont typeface="Arial" charset="0"/>
              <a:buNone/>
              <a:defRPr/>
            </a:pPr>
            <a:endParaRPr lang="en-US" sz="4000" dirty="0" smtClean="0">
              <a:latin typeface="Helvetica Neue Light"/>
              <a:cs typeface="Helvetica Neue Light"/>
            </a:endParaRPr>
          </a:p>
          <a:p>
            <a:pPr marL="0" indent="0" algn="ctr">
              <a:buFont typeface="Arial" charset="0"/>
              <a:buNone/>
              <a:defRPr/>
            </a:pPr>
            <a:r>
              <a:rPr lang="en-US" sz="3500" dirty="0" smtClean="0">
                <a:latin typeface="Helvetica Neue Light"/>
                <a:cs typeface="Helvetica Neue Light"/>
              </a:rPr>
              <a:t>You are bigger, more powerful and more valuable than you have ever been </a:t>
            </a:r>
          </a:p>
          <a:p>
            <a:pPr marL="0" indent="0" algn="ctr">
              <a:buFont typeface="Arial" charset="0"/>
              <a:buNone/>
              <a:defRPr/>
            </a:pPr>
            <a:r>
              <a:rPr lang="en-US" sz="3500" dirty="0" smtClean="0">
                <a:latin typeface="Helvetica Neue Light"/>
                <a:cs typeface="Helvetica Neue Light"/>
              </a:rPr>
              <a:t>taught to believe.</a:t>
            </a:r>
          </a:p>
          <a:p>
            <a:pPr algn="ctr">
              <a:buFontTx/>
              <a:buChar char="-"/>
              <a:defRPr/>
            </a:pPr>
            <a:r>
              <a:rPr lang="en-US" sz="3500" dirty="0" smtClean="0">
                <a:latin typeface="Helvetica Neue Light"/>
                <a:cs typeface="Helvetica Neue Light"/>
              </a:rPr>
              <a:t>Lethia Owens</a:t>
            </a:r>
          </a:p>
          <a:p>
            <a:pPr marL="0" indent="0" algn="ctr">
              <a:buFont typeface="Arial" charset="0"/>
              <a:buNone/>
              <a:defRPr/>
            </a:pPr>
            <a:r>
              <a:rPr lang="en-US" sz="1600" dirty="0" smtClean="0">
                <a:latin typeface="Helvetica Neue Light"/>
                <a:cs typeface="Helvetica Neue Light"/>
              </a:rPr>
              <a:t>Ranked #8 Among the Top 30 Brand Gurus in the World</a:t>
            </a:r>
          </a:p>
          <a:p>
            <a:pPr marL="0" indent="0" algn="ctr">
              <a:buFont typeface="Arial" charset="0"/>
              <a:buNone/>
              <a:defRPr/>
            </a:pPr>
            <a:endParaRPr lang="en-US" sz="3500" dirty="0">
              <a:latin typeface="Helvetica Neue Light"/>
              <a:ea typeface="ＭＳ Ｐゴシック" charset="0"/>
              <a:cs typeface="Helvetica Neue Light"/>
            </a:endParaRPr>
          </a:p>
        </p:txBody>
      </p:sp>
      <p:sp>
        <p:nvSpPr>
          <p:cNvPr id="1638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D698AC80-1569-4C41-9117-126B33ACA612}" type="slidenum">
              <a:rPr lang="en-US" sz="1400">
                <a:latin typeface="Helvetica Neue Light" charset="0"/>
                <a:cs typeface="Helvetica Neue Light" charset="0"/>
              </a:rPr>
              <a:pPr eaLnBrk="1" hangingPunct="1"/>
              <a:t>2</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3505200" y="1595512"/>
            <a:ext cx="5486400" cy="4424288"/>
          </a:xfrm>
          <a:prstGeom prst="rect">
            <a:avLst/>
          </a:prstGeom>
          <a:solidFill>
            <a:schemeClr val="bg1">
              <a:lumMod val="85000"/>
              <a:alpha val="79000"/>
            </a:schemeClr>
          </a:solidFill>
          <a:ln w="9525">
            <a:noFill/>
            <a:miter lim="800000"/>
            <a:headEnd/>
            <a:tailEnd/>
          </a:ln>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Aft>
                <a:spcPts val="600"/>
              </a:spcAft>
              <a:defRPr/>
            </a:pPr>
            <a:r>
              <a:rPr lang="en-US" altLang="ja-JP" sz="1600" b="1" dirty="0">
                <a:latin typeface="Helvetica Neue Light"/>
                <a:cs typeface="Helvetica Neue Light"/>
              </a:rPr>
              <a:t>Ideal </a:t>
            </a:r>
            <a:r>
              <a:rPr lang="en-US" altLang="ja-JP" sz="1600" b="1" dirty="0" smtClean="0">
                <a:latin typeface="Helvetica Neue Light"/>
                <a:cs typeface="Helvetica Neue Light"/>
              </a:rPr>
              <a:t>Client</a:t>
            </a:r>
            <a:endParaRPr lang="en-US" altLang="ja-JP" sz="1600" b="1" dirty="0">
              <a:latin typeface="Helvetica Neue Light"/>
              <a:cs typeface="Helvetica Neue Light"/>
            </a:endParaRPr>
          </a:p>
          <a:p>
            <a:pPr eaLnBrk="1" hangingPunct="1">
              <a:spcAft>
                <a:spcPts val="600"/>
              </a:spcAft>
              <a:defRPr/>
            </a:pPr>
            <a:r>
              <a:rPr lang="en-US" altLang="ja-JP" sz="1250" dirty="0">
                <a:solidFill>
                  <a:srgbClr val="9C0101"/>
                </a:solidFill>
                <a:latin typeface="Helvetica Neue Light"/>
                <a:cs typeface="Helvetica Neue Light"/>
              </a:rPr>
              <a:t>Character </a:t>
            </a:r>
            <a:r>
              <a:rPr lang="en-US" altLang="ja-JP" sz="1250" dirty="0" smtClean="0">
                <a:solidFill>
                  <a:srgbClr val="9C0101"/>
                </a:solidFill>
                <a:latin typeface="Helvetica Neue Light"/>
                <a:cs typeface="Helvetica Neue Light"/>
              </a:rPr>
              <a:t>Profile </a:t>
            </a:r>
            <a:r>
              <a:rPr lang="en-US" altLang="ja-JP" sz="1250" dirty="0">
                <a:solidFill>
                  <a:srgbClr val="9C0101"/>
                </a:solidFill>
                <a:latin typeface="Helvetica Neue Light"/>
                <a:cs typeface="Helvetica Neue Light"/>
              </a:rPr>
              <a:t>– </a:t>
            </a:r>
            <a:r>
              <a:rPr lang="en-US" altLang="ja-JP" sz="1250" dirty="0" smtClean="0">
                <a:solidFill>
                  <a:srgbClr val="9C0101"/>
                </a:solidFill>
                <a:latin typeface="Helvetica Neue Light"/>
                <a:cs typeface="Helvetica Neue Light"/>
              </a:rPr>
              <a:t>This person is enterprising</a:t>
            </a:r>
            <a:r>
              <a:rPr lang="en-US" altLang="ja-JP" sz="1250" dirty="0">
                <a:solidFill>
                  <a:srgbClr val="9C0101"/>
                </a:solidFill>
                <a:latin typeface="Helvetica Neue Light"/>
                <a:cs typeface="Helvetica Neue Light"/>
              </a:rPr>
              <a:t>, ready to shift, sees the value in investing in themselves</a:t>
            </a:r>
            <a:r>
              <a:rPr lang="en-US" altLang="ja-JP" sz="1250" dirty="0" smtClean="0">
                <a:solidFill>
                  <a:srgbClr val="9C0101"/>
                </a:solidFill>
                <a:latin typeface="Helvetica Neue Light"/>
                <a:cs typeface="Helvetica Neue Light"/>
              </a:rPr>
              <a:t>, </a:t>
            </a:r>
            <a:r>
              <a:rPr lang="en-US" altLang="ja-JP" sz="1250" dirty="0">
                <a:solidFill>
                  <a:srgbClr val="9C0101"/>
                </a:solidFill>
                <a:latin typeface="Helvetica Neue Light"/>
                <a:cs typeface="Helvetica Neue Light"/>
              </a:rPr>
              <a:t>has crashed and burned, is experiencing a major stressor, recent diagnosis, </a:t>
            </a:r>
            <a:r>
              <a:rPr lang="en-US" altLang="ja-JP" sz="1250">
                <a:solidFill>
                  <a:srgbClr val="9C0101"/>
                </a:solidFill>
                <a:latin typeface="Helvetica Neue Light"/>
                <a:cs typeface="Helvetica Neue Light"/>
              </a:rPr>
              <a:t>handling </a:t>
            </a:r>
            <a:r>
              <a:rPr lang="en-US" altLang="ja-JP" sz="1250" smtClean="0">
                <a:solidFill>
                  <a:srgbClr val="9C0101"/>
                </a:solidFill>
                <a:latin typeface="Helvetica Neue Light"/>
                <a:cs typeface="Helvetica Neue Light"/>
              </a:rPr>
              <a:t>personal issues </a:t>
            </a:r>
            <a:r>
              <a:rPr lang="en-US" altLang="ja-JP" sz="1250" dirty="0" smtClean="0">
                <a:solidFill>
                  <a:srgbClr val="9C0101"/>
                </a:solidFill>
                <a:latin typeface="Helvetica Neue Light"/>
                <a:cs typeface="Helvetica Neue Light"/>
              </a:rPr>
              <a:t>and would like to triumph over their challenges by igniting their inner genius.</a:t>
            </a:r>
            <a:endParaRPr lang="en-US" altLang="ja-JP" sz="500" dirty="0" smtClean="0">
              <a:latin typeface="Helvetica Neue Light"/>
              <a:cs typeface="Helvetica Neue Light"/>
            </a:endParaRPr>
          </a:p>
          <a:p>
            <a:pPr eaLnBrk="1" hangingPunct="1">
              <a:spcAft>
                <a:spcPts val="600"/>
              </a:spcAft>
              <a:defRPr/>
            </a:pPr>
            <a:r>
              <a:rPr lang="en-US" altLang="ja-JP" sz="1600" dirty="0" smtClean="0">
                <a:latin typeface="Helvetica Neue Light"/>
                <a:cs typeface="Helvetica Neue Light"/>
              </a:rPr>
              <a:t>Ideal </a:t>
            </a:r>
            <a:r>
              <a:rPr lang="en-US" altLang="ja-JP" sz="1600" dirty="0">
                <a:latin typeface="Helvetica Neue Light"/>
                <a:cs typeface="Helvetica Neue Light"/>
              </a:rPr>
              <a:t>JV Partner</a:t>
            </a:r>
          </a:p>
          <a:p>
            <a:pPr eaLnBrk="1" hangingPunct="1">
              <a:spcAft>
                <a:spcPts val="600"/>
              </a:spcAft>
              <a:defRPr/>
            </a:pPr>
            <a:r>
              <a:rPr lang="en-US" altLang="ja-JP" sz="1250" dirty="0">
                <a:solidFill>
                  <a:srgbClr val="9C0101"/>
                </a:solidFill>
                <a:latin typeface="Helvetica Neue Light"/>
                <a:cs typeface="Helvetica Neue Light"/>
              </a:rPr>
              <a:t>Character </a:t>
            </a:r>
            <a:r>
              <a:rPr lang="en-US" altLang="ja-JP" sz="1250" dirty="0" smtClean="0">
                <a:solidFill>
                  <a:srgbClr val="9C0101"/>
                </a:solidFill>
                <a:latin typeface="Helvetica Neue Light"/>
                <a:cs typeface="Helvetica Neue Light"/>
              </a:rPr>
              <a:t>Profile – This person would have a strong following online and at least 1,000 people in their email database. They have a collaborative spirit and have an abundant mentality and not a scarcity mentality. Mutual respect for and interest in each others work.</a:t>
            </a:r>
          </a:p>
          <a:p>
            <a:pPr eaLnBrk="1" hangingPunct="1">
              <a:spcAft>
                <a:spcPts val="600"/>
              </a:spcAft>
              <a:defRPr/>
            </a:pPr>
            <a:r>
              <a:rPr lang="en-US" altLang="ja-JP" sz="500" dirty="0" smtClean="0">
                <a:latin typeface="Helvetica Neue Light"/>
                <a:cs typeface="Helvetica Neue Light"/>
              </a:rPr>
              <a:t>	</a:t>
            </a:r>
          </a:p>
          <a:p>
            <a:pPr eaLnBrk="1" hangingPunct="1">
              <a:spcAft>
                <a:spcPts val="600"/>
              </a:spcAft>
              <a:defRPr/>
            </a:pPr>
            <a:r>
              <a:rPr lang="en-US" altLang="ja-JP" sz="1600" dirty="0" smtClean="0">
                <a:latin typeface="Helvetica Neue Light"/>
                <a:cs typeface="Helvetica Neue Light"/>
              </a:rPr>
              <a:t>Ideal </a:t>
            </a:r>
            <a:r>
              <a:rPr lang="en-US" altLang="ja-JP" sz="1600" dirty="0">
                <a:latin typeface="Helvetica Neue Light"/>
                <a:cs typeface="Helvetica Neue Light"/>
              </a:rPr>
              <a:t>Team </a:t>
            </a:r>
            <a:r>
              <a:rPr lang="en-US" altLang="ja-JP" sz="1600" dirty="0" smtClean="0">
                <a:latin typeface="Helvetica Neue Light"/>
                <a:cs typeface="Helvetica Neue Light"/>
              </a:rPr>
              <a:t>Member</a:t>
            </a:r>
            <a:endParaRPr lang="en-US" altLang="ja-JP" sz="1600" dirty="0">
              <a:latin typeface="Helvetica Neue Light"/>
              <a:cs typeface="Helvetica Neue Light"/>
            </a:endParaRPr>
          </a:p>
          <a:p>
            <a:pPr eaLnBrk="1" hangingPunct="1">
              <a:spcAft>
                <a:spcPts val="600"/>
              </a:spcAft>
              <a:defRPr/>
            </a:pPr>
            <a:r>
              <a:rPr lang="en-US" altLang="ja-JP" sz="1250" dirty="0">
                <a:solidFill>
                  <a:srgbClr val="9C0101"/>
                </a:solidFill>
                <a:latin typeface="Helvetica Neue Light"/>
                <a:cs typeface="Helvetica Neue Light"/>
              </a:rPr>
              <a:t>Character </a:t>
            </a:r>
            <a:r>
              <a:rPr lang="en-US" altLang="ja-JP" sz="1250" dirty="0" smtClean="0">
                <a:solidFill>
                  <a:srgbClr val="9C0101"/>
                </a:solidFill>
                <a:latin typeface="Helvetica Neue Light"/>
                <a:cs typeface="Helvetica Neue Light"/>
              </a:rPr>
              <a:t>Profile – Someone who provides WOW customer experiences and has proficient technology, social media and business process skills. The person must believe in the vision and mission of Life by Design, LLC.</a:t>
            </a:r>
            <a:endParaRPr lang="en-US" altLang="ja-JP" sz="1250" dirty="0">
              <a:solidFill>
                <a:srgbClr val="9C0101"/>
              </a:solidFill>
              <a:latin typeface="Helvetica Neue Light"/>
              <a:cs typeface="Helvetica Neue Light"/>
            </a:endParaRPr>
          </a:p>
          <a:p>
            <a:pPr eaLnBrk="1" hangingPunct="1">
              <a:spcAft>
                <a:spcPts val="600"/>
              </a:spcAft>
              <a:defRPr/>
            </a:pPr>
            <a:endParaRPr lang="en-US" altLang="ja-JP" sz="500" dirty="0">
              <a:latin typeface="Helvetica Neue Light"/>
              <a:cs typeface="Helvetica Neue Light"/>
            </a:endParaRPr>
          </a:p>
          <a:p>
            <a:pPr eaLnBrk="1" hangingPunct="1">
              <a:spcAft>
                <a:spcPts val="600"/>
              </a:spcAft>
              <a:defRPr/>
            </a:pPr>
            <a:r>
              <a:rPr lang="en-US" altLang="ja-JP" sz="1600" dirty="0">
                <a:latin typeface="Helvetica Neue Light"/>
                <a:cs typeface="Helvetica Neue Light"/>
              </a:rPr>
              <a:t>Ideal Tribe Member</a:t>
            </a:r>
          </a:p>
          <a:p>
            <a:pPr eaLnBrk="1" hangingPunct="1">
              <a:spcAft>
                <a:spcPts val="600"/>
              </a:spcAft>
              <a:defRPr/>
            </a:pPr>
            <a:r>
              <a:rPr lang="en-US" altLang="ja-JP" sz="1250" dirty="0">
                <a:solidFill>
                  <a:srgbClr val="9C0101"/>
                </a:solidFill>
                <a:latin typeface="Helvetica Neue Light"/>
                <a:cs typeface="Helvetica Neue Light"/>
              </a:rPr>
              <a:t>Character </a:t>
            </a:r>
            <a:r>
              <a:rPr lang="en-US" altLang="ja-JP" sz="1250" dirty="0" smtClean="0">
                <a:solidFill>
                  <a:srgbClr val="9C0101"/>
                </a:solidFill>
                <a:latin typeface="Helvetica Neue Light"/>
                <a:cs typeface="Helvetica Neue Light"/>
              </a:rPr>
              <a:t>Profile </a:t>
            </a:r>
            <a:r>
              <a:rPr lang="en-US" altLang="ja-JP" sz="1250" dirty="0">
                <a:solidFill>
                  <a:srgbClr val="9C0101"/>
                </a:solidFill>
                <a:latin typeface="Helvetica Neue Light"/>
                <a:cs typeface="Helvetica Neue Light"/>
              </a:rPr>
              <a:t>– </a:t>
            </a:r>
            <a:r>
              <a:rPr lang="en-US" altLang="ja-JP" sz="1250" dirty="0" smtClean="0">
                <a:solidFill>
                  <a:srgbClr val="9C0101"/>
                </a:solidFill>
                <a:latin typeface="Helvetica Neue Light"/>
                <a:cs typeface="Helvetica Neue Light"/>
              </a:rPr>
              <a:t>This person consistently shares what they are learning from you with their contacts and they often enroll others into your programs.</a:t>
            </a:r>
          </a:p>
        </p:txBody>
      </p:sp>
      <p:pic>
        <p:nvPicPr>
          <p:cNvPr id="4" name="Picture 3"/>
          <p:cNvPicPr>
            <a:picLocks noChangeAspect="1"/>
          </p:cNvPicPr>
          <p:nvPr/>
        </p:nvPicPr>
        <p:blipFill>
          <a:blip r:embed="rId2"/>
          <a:stretch>
            <a:fillRect/>
          </a:stretch>
        </p:blipFill>
        <p:spPr>
          <a:xfrm>
            <a:off x="1600200" y="3048000"/>
            <a:ext cx="160020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 name="Picture 2"/>
          <p:cNvPicPr>
            <a:picLocks noChangeAspect="1"/>
          </p:cNvPicPr>
          <p:nvPr/>
        </p:nvPicPr>
        <p:blipFill>
          <a:blip r:embed="rId3"/>
          <a:stretch>
            <a:fillRect/>
          </a:stretch>
        </p:blipFill>
        <p:spPr>
          <a:xfrm>
            <a:off x="304801" y="1755836"/>
            <a:ext cx="1600200" cy="1600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10. Ideal Profiles</a:t>
            </a:r>
            <a:endParaRPr lang="en-US" spc="100" dirty="0">
              <a:latin typeface="Helvetica Neue Light"/>
              <a:ea typeface="ＭＳ Ｐゴシック" charset="0"/>
              <a:cs typeface="Helvetica Neue Light"/>
            </a:endParaRPr>
          </a:p>
        </p:txBody>
      </p:sp>
      <p:sp>
        <p:nvSpPr>
          <p:cNvPr id="3277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dirty="0">
              <a:latin typeface="Helvetica Neue Light" charset="0"/>
              <a:cs typeface="Helvetica Neue Light" charset="0"/>
            </a:endParaRPr>
          </a:p>
          <a:p>
            <a:pPr eaLnBrk="1" hangingPunct="1"/>
            <a:r>
              <a:rPr lang="en-US" sz="1400" dirty="0">
                <a:latin typeface="Helvetica Neue Light" charset="0"/>
                <a:cs typeface="Helvetica Neue Light" charset="0"/>
              </a:rPr>
              <a:t>Lethia Owens International, Inc.  ::  </a:t>
            </a:r>
            <a:r>
              <a:rPr lang="en-US" sz="1400" dirty="0" err="1">
                <a:latin typeface="Helvetica Neue Light" charset="0"/>
                <a:cs typeface="Helvetica Neue Light" charset="0"/>
              </a:rPr>
              <a:t>www.LethiaOwens.com</a:t>
            </a:r>
            <a:r>
              <a:rPr lang="en-US" sz="1400" dirty="0">
                <a:latin typeface="Helvetica Neue Light" charset="0"/>
                <a:cs typeface="Helvetica Neue Light" charset="0"/>
              </a:rPr>
              <a:t>  ::  (800) 670-0712  ::  Page </a:t>
            </a:r>
            <a:fld id="{748F0EAF-C6C3-C14A-BD53-8144C946E274}" type="slidenum">
              <a:rPr lang="en-US" sz="1400">
                <a:latin typeface="Helvetica Neue Light" charset="0"/>
                <a:cs typeface="Helvetica Neue Light" charset="0"/>
              </a:rPr>
              <a:pPr eaLnBrk="1" hangingPunct="1"/>
              <a:t>20</a:t>
            </a:fld>
            <a:endParaRPr lang="en-US" sz="1400" dirty="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11. Tribe Name</a:t>
            </a:r>
            <a:endParaRPr lang="en-US" spc="100" dirty="0">
              <a:latin typeface="Helvetica Neue Light"/>
              <a:ea typeface="ＭＳ Ｐゴシック" charset="0"/>
              <a:cs typeface="Helvetica Neue Light"/>
            </a:endParaRPr>
          </a:p>
        </p:txBody>
      </p:sp>
      <p:sp>
        <p:nvSpPr>
          <p:cNvPr id="3379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C60062DA-C8CE-A545-903B-42207854509A}" type="slidenum">
              <a:rPr lang="en-US" sz="1400">
                <a:latin typeface="Helvetica Neue Light" charset="0"/>
                <a:cs typeface="Helvetica Neue Light" charset="0"/>
              </a:rPr>
              <a:pPr eaLnBrk="1" hangingPunct="1"/>
              <a:t>21</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628543"/>
            <a:ext cx="4720933" cy="30262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4495800" y="3429000"/>
            <a:ext cx="4343400" cy="2743200"/>
          </a:xfrm>
          <a:prstGeom prst="rect">
            <a:avLst/>
          </a:prstGeom>
          <a:solidFill>
            <a:schemeClr val="bg1">
              <a:lumMod val="65000"/>
              <a:alpha val="77000"/>
            </a:schemeClr>
          </a:solidFill>
          <a:ln>
            <a:noFill/>
          </a:ln>
          <a:extLs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spcBef>
                <a:spcPct val="20000"/>
              </a:spcBef>
              <a:spcAft>
                <a:spcPts val="800"/>
              </a:spcAft>
              <a:buFont typeface="Arial" charset="0"/>
              <a:buNone/>
            </a:pPr>
            <a:r>
              <a:rPr lang="en-US" b="1" dirty="0" smtClean="0">
                <a:solidFill>
                  <a:srgbClr val="9C0101"/>
                </a:solidFill>
                <a:latin typeface="Helvetica Neue Light" charset="0"/>
                <a:cs typeface="Helvetica Neue Light" charset="0"/>
              </a:rPr>
              <a:t>“Fire Starters”</a:t>
            </a:r>
            <a:endParaRPr lang="en-US" b="1" dirty="0">
              <a:solidFill>
                <a:srgbClr val="9C0101"/>
              </a:solidFill>
              <a:latin typeface="Helvetica Neue Light" charset="0"/>
              <a:cs typeface="Helvetica Neue Light" charset="0"/>
            </a:endParaRPr>
          </a:p>
          <a:p>
            <a:pPr algn="ctr">
              <a:spcBef>
                <a:spcPct val="20000"/>
              </a:spcBef>
              <a:spcAft>
                <a:spcPts val="800"/>
              </a:spcAft>
              <a:buFont typeface="Arial" charset="0"/>
              <a:buNone/>
            </a:pPr>
            <a:r>
              <a:rPr lang="en-US" sz="2000" dirty="0">
                <a:solidFill>
                  <a:srgbClr val="262626"/>
                </a:solidFill>
                <a:latin typeface="Helvetica Neue Light" charset="0"/>
                <a:cs typeface="Helvetica Neue Light" charset="0"/>
              </a:rPr>
              <a:t>Example as used in the opening of an </a:t>
            </a:r>
            <a:r>
              <a:rPr lang="en-US" sz="2000" dirty="0" smtClean="0">
                <a:solidFill>
                  <a:srgbClr val="262626"/>
                </a:solidFill>
                <a:latin typeface="Helvetica Neue Light" charset="0"/>
                <a:cs typeface="Helvetica Neue Light" charset="0"/>
              </a:rPr>
              <a:t>email you may send out:</a:t>
            </a:r>
            <a:endParaRPr lang="en-US" sz="2000" dirty="0">
              <a:solidFill>
                <a:srgbClr val="262626"/>
              </a:solidFill>
              <a:latin typeface="Helvetica Neue Light" charset="0"/>
              <a:cs typeface="Helvetica Neue Light" charset="0"/>
            </a:endParaRPr>
          </a:p>
          <a:p>
            <a:pPr algn="ctr">
              <a:spcBef>
                <a:spcPct val="20000"/>
              </a:spcBef>
              <a:spcAft>
                <a:spcPts val="800"/>
              </a:spcAft>
              <a:buFont typeface="Arial" charset="0"/>
              <a:buNone/>
            </a:pPr>
            <a:r>
              <a:rPr lang="en-US" sz="2000" b="1" i="1" dirty="0">
                <a:solidFill>
                  <a:srgbClr val="9C0101"/>
                </a:solidFill>
                <a:latin typeface="Helvetica Neue Light" charset="0"/>
                <a:cs typeface="Helvetica Neue Light" charset="0"/>
              </a:rPr>
              <a:t>“I want to send a special thank you to all of </a:t>
            </a:r>
            <a:r>
              <a:rPr lang="en-US" sz="2000" b="1" i="1" dirty="0" smtClean="0">
                <a:solidFill>
                  <a:srgbClr val="9C0101"/>
                </a:solidFill>
                <a:latin typeface="Helvetica Neue Light" charset="0"/>
                <a:cs typeface="Helvetica Neue Light" charset="0"/>
              </a:rPr>
              <a:t>you Fire Starters for your commitment to living a life on fire without burning out.”</a:t>
            </a:r>
            <a:endParaRPr lang="en-US" sz="2000" b="1" i="1" dirty="0">
              <a:solidFill>
                <a:srgbClr val="9C0101"/>
              </a:solidFill>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12. Movement</a:t>
            </a:r>
            <a:endParaRPr lang="en-US" spc="100" dirty="0">
              <a:latin typeface="Helvetica Neue Light"/>
              <a:ea typeface="ＭＳ Ｐゴシック" charset="0"/>
              <a:cs typeface="Helvetica Neue Light"/>
            </a:endParaRPr>
          </a:p>
        </p:txBody>
      </p:sp>
      <p:sp>
        <p:nvSpPr>
          <p:cNvPr id="3481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5B4AC758-AF7C-0847-A72C-A5F4DC0C4B25}" type="slidenum">
              <a:rPr lang="en-US" sz="1400">
                <a:latin typeface="Helvetica Neue Light" charset="0"/>
                <a:cs typeface="Helvetica Neue Light" charset="0"/>
              </a:rPr>
              <a:pPr eaLnBrk="1" hangingPunct="1"/>
              <a:t>22</a:t>
            </a:fld>
            <a:endParaRPr lang="en-US" sz="1400">
              <a:latin typeface="Helvetica Neue Light" charset="0"/>
              <a:cs typeface="Helvetica Neue Light" charset="0"/>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600200"/>
            <a:ext cx="4001262"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Content Placeholder 2"/>
          <p:cNvSpPr txBox="1">
            <a:spLocks/>
          </p:cNvSpPr>
          <p:nvPr/>
        </p:nvSpPr>
        <p:spPr bwMode="auto">
          <a:xfrm>
            <a:off x="4114800" y="1981200"/>
            <a:ext cx="4648200" cy="39624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b="1" dirty="0" smtClean="0">
                <a:solidFill>
                  <a:srgbClr val="9C0101"/>
                </a:solidFill>
                <a:latin typeface="Helvetica Neue Light"/>
                <a:cs typeface="Helvetica Neue Light"/>
              </a:rPr>
              <a:t>“Ignite Your Life”</a:t>
            </a:r>
          </a:p>
          <a:p>
            <a:pPr marL="0" indent="0" algn="ctr">
              <a:buNone/>
              <a:defRPr/>
            </a:pPr>
            <a:r>
              <a:rPr lang="en-US" sz="2400" dirty="0" smtClean="0">
                <a:latin typeface="Helvetica Neue Light"/>
                <a:cs typeface="Helvetica Neue Light"/>
              </a:rPr>
              <a:t>This movement would encourage people to take one powerful step towards living </a:t>
            </a:r>
            <a:r>
              <a:rPr lang="en-US" sz="2400" dirty="0">
                <a:latin typeface="Helvetica Neue Light"/>
                <a:cs typeface="Helvetica Neue Light"/>
              </a:rPr>
              <a:t>a life on fire without burning out. </a:t>
            </a:r>
            <a:r>
              <a:rPr lang="en-US" sz="2400" dirty="0" smtClean="0">
                <a:latin typeface="Helvetica Neue Light"/>
                <a:cs typeface="Helvetica Neue Light"/>
              </a:rPr>
              <a:t>This would be the home for the </a:t>
            </a:r>
            <a:r>
              <a:rPr lang="en-US" sz="2400" b="1" dirty="0" smtClean="0">
                <a:solidFill>
                  <a:srgbClr val="9C0101"/>
                </a:solidFill>
                <a:latin typeface="Helvetica Neue Light"/>
                <a:cs typeface="Helvetica Neue Light"/>
              </a:rPr>
              <a:t>“Fire Starter”</a:t>
            </a:r>
            <a:r>
              <a:rPr lang="en-US" sz="2400" dirty="0" smtClean="0">
                <a:latin typeface="Helvetica Neue Light"/>
                <a:cs typeface="Helvetica Neue Light"/>
              </a:rPr>
              <a:t> community. Participants will be encouraged to support one another and help others reach their goals when they can.</a:t>
            </a:r>
            <a:endParaRPr lang="en-US" sz="2400" dirty="0">
              <a:solidFill>
                <a:srgbClr val="262626"/>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13. Irresistible Free Offer (Pink Spoon)</a:t>
            </a:r>
            <a:endParaRPr lang="en-US" spc="100" dirty="0">
              <a:latin typeface="Helvetica Neue Light"/>
              <a:ea typeface="ＭＳ Ｐゴシック" charset="0"/>
              <a:cs typeface="Helvetica Neue Light"/>
            </a:endParaRPr>
          </a:p>
        </p:txBody>
      </p:sp>
      <p:sp>
        <p:nvSpPr>
          <p:cNvPr id="3584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2CD61F04-09BB-3A4C-9DCF-CC698BA35295}" type="slidenum">
              <a:rPr lang="en-US" sz="1400">
                <a:latin typeface="Helvetica Neue Light" charset="0"/>
                <a:cs typeface="Helvetica Neue Light" charset="0"/>
              </a:rPr>
              <a:pPr eaLnBrk="1" hangingPunct="1"/>
              <a:t>23</a:t>
            </a:fld>
            <a:endParaRPr lang="en-US" sz="1400">
              <a:latin typeface="Helvetica Neue Light" charset="0"/>
              <a:cs typeface="Helvetica Neue Light" charset="0"/>
            </a:endParaRPr>
          </a:p>
        </p:txBody>
      </p:sp>
      <p:pic>
        <p:nvPicPr>
          <p:cNvPr id="358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2514600"/>
            <a:ext cx="847566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381000" y="1629424"/>
            <a:ext cx="8382000" cy="4462760"/>
          </a:xfrm>
          <a:prstGeom prst="rect">
            <a:avLst/>
          </a:prstGeom>
          <a:solidFill>
            <a:schemeClr val="bg1">
              <a:lumMod val="85000"/>
              <a:alpha val="79000"/>
            </a:schemeClr>
          </a:solidFill>
          <a:ln w="9525">
            <a:noFill/>
            <a:miter lim="800000"/>
            <a:headEnd/>
            <a:tailEnd/>
          </a:ln>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defRPr/>
            </a:pPr>
            <a:endParaRPr lang="en-US" sz="2000" dirty="0" smtClean="0">
              <a:latin typeface="Helvetica Neue Light"/>
              <a:cs typeface="Helvetica Neue Light"/>
            </a:endParaRPr>
          </a:p>
          <a:p>
            <a:pPr>
              <a:spcAft>
                <a:spcPts val="1000"/>
              </a:spcAft>
              <a:defRPr/>
            </a:pPr>
            <a:r>
              <a:rPr lang="en-US" sz="2000" b="1" dirty="0">
                <a:solidFill>
                  <a:srgbClr val="9C0101"/>
                </a:solidFill>
                <a:latin typeface="Helvetica Neue Light"/>
                <a:cs typeface="Helvetica Neue Light"/>
              </a:rPr>
              <a:t>Values Based Index + </a:t>
            </a:r>
            <a:r>
              <a:rPr lang="en-US" sz="2000" b="1" dirty="0" smtClean="0">
                <a:solidFill>
                  <a:srgbClr val="9C0101"/>
                </a:solidFill>
                <a:latin typeface="Helvetica Neue Light"/>
                <a:cs typeface="Helvetica Neue Light"/>
              </a:rPr>
              <a:t>30 </a:t>
            </a:r>
            <a:r>
              <a:rPr lang="en-US" sz="2000" b="1" dirty="0">
                <a:solidFill>
                  <a:srgbClr val="9C0101"/>
                </a:solidFill>
                <a:latin typeface="Helvetica Neue Light"/>
                <a:cs typeface="Helvetica Neue Light"/>
              </a:rPr>
              <a:t>minute laser coaching (Value $</a:t>
            </a:r>
            <a:r>
              <a:rPr lang="en-US" sz="2000" b="1" dirty="0" smtClean="0">
                <a:solidFill>
                  <a:srgbClr val="9C0101"/>
                </a:solidFill>
                <a:latin typeface="Helvetica Neue Light"/>
                <a:cs typeface="Helvetica Neue Light"/>
              </a:rPr>
              <a:t>185)</a:t>
            </a:r>
            <a:r>
              <a:rPr lang="en-US" sz="2000" b="1" dirty="0">
                <a:solidFill>
                  <a:srgbClr val="9C0101"/>
                </a:solidFill>
                <a:latin typeface="Helvetica Neue Light"/>
                <a:cs typeface="Helvetica Neue Light"/>
              </a:rPr>
              <a:t>, Upsell into to a coaching program, Alternately upsell </a:t>
            </a:r>
            <a:r>
              <a:rPr lang="en-US" sz="2000" b="1" dirty="0" err="1">
                <a:solidFill>
                  <a:srgbClr val="9C0101"/>
                </a:solidFill>
                <a:latin typeface="Helvetica Neue Light"/>
                <a:cs typeface="Helvetica Neue Light"/>
              </a:rPr>
              <a:t>DiSC</a:t>
            </a:r>
            <a:r>
              <a:rPr lang="en-US" sz="2000" b="1" dirty="0">
                <a:solidFill>
                  <a:srgbClr val="9C0101"/>
                </a:solidFill>
                <a:latin typeface="Helvetica Neue Light"/>
                <a:cs typeface="Helvetica Neue Light"/>
              </a:rPr>
              <a:t> + Noah + </a:t>
            </a:r>
            <a:r>
              <a:rPr lang="en-US" sz="2000" b="1" dirty="0" smtClean="0">
                <a:solidFill>
                  <a:srgbClr val="9C0101"/>
                </a:solidFill>
                <a:latin typeface="Helvetica Neue Light"/>
                <a:cs typeface="Helvetica Neue Light"/>
              </a:rPr>
              <a:t>45 </a:t>
            </a:r>
            <a:r>
              <a:rPr lang="en-US" sz="2000" b="1" dirty="0">
                <a:solidFill>
                  <a:srgbClr val="9C0101"/>
                </a:solidFill>
                <a:latin typeface="Helvetica Neue Light"/>
                <a:cs typeface="Helvetica Neue Light"/>
              </a:rPr>
              <a:t>minute </a:t>
            </a:r>
            <a:r>
              <a:rPr lang="en-US" sz="2000" b="1" dirty="0" smtClean="0">
                <a:solidFill>
                  <a:srgbClr val="9C0101"/>
                </a:solidFill>
                <a:latin typeface="Helvetica Neue Light"/>
                <a:cs typeface="Helvetica Neue Light"/>
              </a:rPr>
              <a:t>coaching </a:t>
            </a:r>
            <a:r>
              <a:rPr lang="en-US" sz="2000" b="1" dirty="0">
                <a:solidFill>
                  <a:srgbClr val="9C0101"/>
                </a:solidFill>
                <a:latin typeface="Helvetica Neue Light"/>
                <a:cs typeface="Helvetica Neue Light"/>
              </a:rPr>
              <a:t>for $147 (Value is $247</a:t>
            </a:r>
            <a:r>
              <a:rPr lang="en-US" sz="2000" b="1" dirty="0" smtClean="0">
                <a:solidFill>
                  <a:srgbClr val="9C0101"/>
                </a:solidFill>
                <a:latin typeface="Helvetica Neue Light"/>
                <a:cs typeface="Helvetica Neue Light"/>
              </a:rPr>
              <a:t>)</a:t>
            </a:r>
          </a:p>
          <a:p>
            <a:pPr>
              <a:spcAft>
                <a:spcPts val="1000"/>
              </a:spcAft>
              <a:defRPr/>
            </a:pPr>
            <a:r>
              <a:rPr lang="en-US" sz="1400" dirty="0" smtClean="0">
                <a:latin typeface="Helvetica Neue Light"/>
                <a:cs typeface="Helvetica Neue Light"/>
              </a:rPr>
              <a:t>It is recommended that you create a downloadable Value Based Index program that visitors to your site and social networks can use to begin the self discovery process. This document should help them see the “pain/challenges/issues” that are holding them back.  They would be encouraged to schedule a follow-up 30 minute laser coaching session with you to process their results. The </a:t>
            </a:r>
            <a:r>
              <a:rPr lang="en-US" sz="1400" dirty="0">
                <a:latin typeface="Helvetica Neue Light"/>
                <a:cs typeface="Helvetica Neue Light"/>
              </a:rPr>
              <a:t>“pain/challenges/issues” </a:t>
            </a:r>
            <a:r>
              <a:rPr lang="en-US" sz="1400" dirty="0" smtClean="0">
                <a:latin typeface="Helvetica Neue Light"/>
                <a:cs typeface="Helvetica Neue Light"/>
              </a:rPr>
              <a:t>that surfaced during their values based index discovery will be a large part of the follow-up 30 minute laser coaching call.</a:t>
            </a:r>
          </a:p>
          <a:p>
            <a:pPr>
              <a:spcAft>
                <a:spcPts val="1000"/>
              </a:spcAft>
              <a:defRPr/>
            </a:pPr>
            <a:r>
              <a:rPr lang="en-US" sz="1400" dirty="0" smtClean="0">
                <a:latin typeface="Helvetica Neue Light"/>
                <a:cs typeface="Helvetica Neue Light"/>
              </a:rPr>
              <a:t>The 30 minute laser coaching session provides the perfect opportunity for you to upsell them into the $147 </a:t>
            </a:r>
            <a:r>
              <a:rPr lang="en-US" sz="1400" dirty="0" err="1" smtClean="0">
                <a:latin typeface="Helvetica Neue Light"/>
                <a:cs typeface="Helvetica Neue Light"/>
              </a:rPr>
              <a:t>DiSC</a:t>
            </a:r>
            <a:r>
              <a:rPr lang="en-US" sz="1400" dirty="0" smtClean="0">
                <a:latin typeface="Helvetica Neue Light"/>
                <a:cs typeface="Helvetica Neue Light"/>
              </a:rPr>
              <a:t>/Noah/45 Minute coaching session.</a:t>
            </a:r>
          </a:p>
          <a:p>
            <a:pPr>
              <a:spcAft>
                <a:spcPts val="1000"/>
              </a:spcAft>
              <a:defRPr/>
            </a:pPr>
            <a:endParaRPr lang="en-US" sz="1400" dirty="0" smtClean="0">
              <a:latin typeface="Helvetica Neue Light"/>
              <a:cs typeface="Helvetica Neue Light"/>
            </a:endParaRPr>
          </a:p>
          <a:p>
            <a:pPr>
              <a:spcAft>
                <a:spcPts val="1000"/>
              </a:spcAft>
              <a:defRPr/>
            </a:pPr>
            <a:endParaRPr lang="en-US" sz="1400" dirty="0" smtClean="0">
              <a:latin typeface="Helvetica Neue Light"/>
              <a:cs typeface="Helvetica Neue Light"/>
            </a:endParaRPr>
          </a:p>
          <a:p>
            <a:pPr>
              <a:spcAft>
                <a:spcPts val="1000"/>
              </a:spcAft>
              <a:defRPr/>
            </a:pPr>
            <a:endParaRPr lang="en-US" sz="1400" dirty="0">
              <a:latin typeface="Helvetica Neue Light"/>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14. Irresistible Signature Program (ISP)</a:t>
            </a:r>
            <a:endParaRPr lang="en-US" spc="100" dirty="0">
              <a:latin typeface="Helvetica Neue Light"/>
              <a:ea typeface="ＭＳ Ｐゴシック" charset="0"/>
              <a:cs typeface="Helvetica Neue Light"/>
            </a:endParaRPr>
          </a:p>
        </p:txBody>
      </p:sp>
      <p:sp>
        <p:nvSpPr>
          <p:cNvPr id="3686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022E347A-E267-0448-837C-050E8F37DE15}" type="slidenum">
              <a:rPr lang="en-US" sz="1400">
                <a:latin typeface="Helvetica Neue Light" charset="0"/>
                <a:cs typeface="Helvetica Neue Light" charset="0"/>
              </a:rPr>
              <a:pPr eaLnBrk="1" hangingPunct="1"/>
              <a:t>24</a:t>
            </a:fld>
            <a:endParaRPr lang="en-US" sz="1400">
              <a:latin typeface="Helvetica Neue Light" charset="0"/>
              <a:cs typeface="Helvetica Neue Light"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1000" y="1524000"/>
            <a:ext cx="4720933" cy="3235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Content Placeholder 2"/>
          <p:cNvSpPr txBox="1">
            <a:spLocks/>
          </p:cNvSpPr>
          <p:nvPr/>
        </p:nvSpPr>
        <p:spPr bwMode="auto">
          <a:xfrm>
            <a:off x="3810000" y="1447800"/>
            <a:ext cx="4953000" cy="4800600"/>
          </a:xfrm>
          <a:prstGeom prst="rect">
            <a:avLst/>
          </a:prstGeom>
          <a:solidFill>
            <a:schemeClr val="bg1">
              <a:lumMod val="65000"/>
              <a:alpha val="60000"/>
            </a:schemeClr>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Helvetica"/>
                <a:ea typeface="ＭＳ Ｐゴシック" pitchFamily="-65" charset="-128"/>
                <a:cs typeface="Helvetica"/>
              </a:defRPr>
            </a:lvl1pPr>
            <a:lvl2pPr marL="742950" indent="-285750" algn="l" defTabSz="457200" rtl="0" eaLnBrk="0" fontAlgn="base" hangingPunct="0">
              <a:spcBef>
                <a:spcPct val="20000"/>
              </a:spcBef>
              <a:spcAft>
                <a:spcPct val="0"/>
              </a:spcAft>
              <a:buFont typeface="Arial" charset="0"/>
              <a:buChar char="–"/>
              <a:defRPr sz="2800" kern="1200">
                <a:solidFill>
                  <a:srgbClr val="6E0101"/>
                </a:solidFill>
                <a:latin typeface="Helvetica"/>
                <a:ea typeface="ＭＳ Ｐゴシック" pitchFamily="-65" charset="-128"/>
                <a:cs typeface="Helvetica"/>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a:ea typeface="ＭＳ Ｐゴシック" pitchFamily="-65" charset="-128"/>
                <a:cs typeface="Helvetica"/>
              </a:defRPr>
            </a:lvl3pPr>
            <a:lvl4pPr marL="1600200" indent="-228600" algn="l" defTabSz="457200" rtl="0" eaLnBrk="0" fontAlgn="base" hangingPunct="0">
              <a:spcBef>
                <a:spcPct val="20000"/>
              </a:spcBef>
              <a:spcAft>
                <a:spcPct val="0"/>
              </a:spcAft>
              <a:buFont typeface="Arial" charset="0"/>
              <a:buChar char="–"/>
              <a:defRPr sz="2000" kern="1200">
                <a:solidFill>
                  <a:srgbClr val="6E0101"/>
                </a:solidFill>
                <a:latin typeface="Helvetica"/>
                <a:ea typeface="ＭＳ Ｐゴシック" pitchFamily="-65" charset="-128"/>
                <a:cs typeface="Helvetica"/>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a:ea typeface="ＭＳ Ｐゴシック" pitchFamily="-65"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defRPr/>
            </a:pPr>
            <a:r>
              <a:rPr lang="en-US" sz="2400" dirty="0" smtClean="0">
                <a:latin typeface="Helvetica Neue Light"/>
                <a:cs typeface="Helvetica Neue Light"/>
              </a:rPr>
              <a:t>Recommended signature program(s):</a:t>
            </a:r>
          </a:p>
          <a:p>
            <a:pPr marL="457200" indent="-457200">
              <a:buFont typeface="+mj-lt"/>
              <a:buAutoNum type="arabicPeriod"/>
              <a:defRPr/>
            </a:pPr>
            <a:r>
              <a:rPr lang="en-US" sz="2400" dirty="0" smtClean="0">
                <a:solidFill>
                  <a:srgbClr val="9C0101"/>
                </a:solidFill>
                <a:latin typeface="Helvetica Neue Light"/>
                <a:ea typeface="ＭＳ Ｐゴシック" charset="0"/>
                <a:cs typeface="Helvetica Neue Light"/>
              </a:rPr>
              <a:t>Keynote called “SPARK: Ignite Your Inner Genius”</a:t>
            </a:r>
          </a:p>
          <a:p>
            <a:pPr marL="457200" indent="-457200">
              <a:buFont typeface="+mj-lt"/>
              <a:buAutoNum type="arabicPeriod"/>
              <a:defRPr/>
            </a:pPr>
            <a:r>
              <a:rPr lang="en-US" sz="2400" dirty="0" smtClean="0">
                <a:solidFill>
                  <a:srgbClr val="9C0101"/>
                </a:solidFill>
                <a:latin typeface="Helvetica Neue Light"/>
                <a:ea typeface="ＭＳ Ｐゴシック" charset="0"/>
                <a:cs typeface="Helvetica Neue Light"/>
              </a:rPr>
              <a:t>1-Month Coaching Program called “Jumpstart Your Inner Genius”.</a:t>
            </a:r>
          </a:p>
          <a:p>
            <a:pPr marL="457200" indent="-457200">
              <a:buFont typeface="+mj-lt"/>
              <a:buAutoNum type="arabicPeriod"/>
              <a:defRPr/>
            </a:pPr>
            <a:r>
              <a:rPr lang="en-US" sz="2400" dirty="0" smtClean="0">
                <a:solidFill>
                  <a:srgbClr val="9C0101"/>
                </a:solidFill>
                <a:latin typeface="Helvetica Neue Light"/>
                <a:ea typeface="ＭＳ Ｐゴシック" charset="0"/>
                <a:cs typeface="Helvetica Neue Light"/>
              </a:rPr>
              <a:t>3-Month Coaching Program called “Stoke the SPARK”.</a:t>
            </a:r>
          </a:p>
          <a:p>
            <a:pPr marL="457200" indent="-457200">
              <a:buFont typeface="+mj-lt"/>
              <a:buAutoNum type="arabicPeriod"/>
              <a:defRPr/>
            </a:pPr>
            <a:r>
              <a:rPr lang="en-US" sz="2400" dirty="0" smtClean="0">
                <a:solidFill>
                  <a:srgbClr val="9C0101"/>
                </a:solidFill>
                <a:latin typeface="Helvetica Neue Light"/>
                <a:ea typeface="ＭＳ Ｐゴシック" charset="0"/>
                <a:cs typeface="Helvetica Neue Light"/>
              </a:rPr>
              <a:t>6-Month Coaching Program called “A Life on Fire”.</a:t>
            </a:r>
            <a:endParaRPr lang="en-US" sz="2400" dirty="0">
              <a:solidFill>
                <a:srgbClr val="9C0101"/>
              </a:solidFill>
              <a:latin typeface="Helvetica Neue Light"/>
              <a:ea typeface="ＭＳ Ｐゴシック" charset="0"/>
              <a:cs typeface="Helvetica Neue Ligh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15. Expert Story</a:t>
            </a:r>
            <a:endParaRPr lang="en-US" spc="100" dirty="0">
              <a:latin typeface="Helvetica Neue Light"/>
              <a:ea typeface="ＭＳ Ｐゴシック" charset="0"/>
              <a:cs typeface="Helvetica Neue Light"/>
            </a:endParaRPr>
          </a:p>
        </p:txBody>
      </p:sp>
      <p:sp>
        <p:nvSpPr>
          <p:cNvPr id="18434" name="Content Placeholder 2"/>
          <p:cNvSpPr>
            <a:spLocks noGrp="1"/>
          </p:cNvSpPr>
          <p:nvPr>
            <p:ph idx="1"/>
          </p:nvPr>
        </p:nvSpPr>
        <p:spPr>
          <a:xfrm>
            <a:off x="381000" y="1600200"/>
            <a:ext cx="3429000" cy="4343400"/>
          </a:xfrm>
        </p:spPr>
        <p:txBody>
          <a:bodyPr anchor="ctr"/>
          <a:lstStyle/>
          <a:p>
            <a:pPr marL="57150" indent="0">
              <a:buFont typeface="Arial" charset="0"/>
              <a:buNone/>
              <a:defRPr/>
            </a:pPr>
            <a:r>
              <a:rPr lang="en-US" sz="2000" dirty="0">
                <a:latin typeface="Helvetica Neue"/>
                <a:cs typeface="Helvetica Neue"/>
              </a:rPr>
              <a:t>Your Irresistible About Page (400-800 words</a:t>
            </a:r>
            <a:r>
              <a:rPr lang="en-US" sz="2000" dirty="0" smtClean="0">
                <a:latin typeface="Helvetica Neue"/>
                <a:cs typeface="Helvetica Neue"/>
              </a:rPr>
              <a:t>)</a:t>
            </a:r>
          </a:p>
          <a:p>
            <a:pPr marL="57150" indent="0">
              <a:buFont typeface="Arial" charset="0"/>
              <a:buNone/>
              <a:defRPr/>
            </a:pPr>
            <a:endParaRPr lang="en-US" sz="2000" dirty="0">
              <a:latin typeface="Helvetica Neue"/>
              <a:cs typeface="Helvetica Neue"/>
            </a:endParaRPr>
          </a:p>
          <a:p>
            <a:pPr marL="57150" indent="0">
              <a:buFont typeface="Arial" charset="0"/>
              <a:buNone/>
              <a:defRPr/>
            </a:pPr>
            <a:r>
              <a:rPr lang="en-US" sz="2000" dirty="0">
                <a:latin typeface="Helvetica Neue"/>
                <a:cs typeface="Helvetica Neue"/>
              </a:rPr>
              <a:t>Your Irresistible Bio - Short Form (200-400 words</a:t>
            </a:r>
            <a:r>
              <a:rPr lang="en-US" sz="2000" dirty="0" smtClean="0">
                <a:latin typeface="Helvetica Neue"/>
                <a:cs typeface="Helvetica Neue"/>
              </a:rPr>
              <a:t>)</a:t>
            </a:r>
          </a:p>
          <a:p>
            <a:pPr marL="57150" indent="0">
              <a:buFont typeface="Arial" charset="0"/>
              <a:buNone/>
              <a:defRPr/>
            </a:pPr>
            <a:endParaRPr lang="en-US" sz="2000" dirty="0">
              <a:latin typeface="Helvetica Neue"/>
              <a:cs typeface="Helvetica Neue"/>
            </a:endParaRPr>
          </a:p>
          <a:p>
            <a:pPr marL="57150" indent="0">
              <a:buFont typeface="Arial" charset="0"/>
              <a:buNone/>
              <a:defRPr/>
            </a:pPr>
            <a:r>
              <a:rPr lang="en-US" sz="2000" dirty="0">
                <a:latin typeface="Helvetica Neue"/>
                <a:cs typeface="Helvetica Neue"/>
              </a:rPr>
              <a:t>Your Essential Marketing Message (75-150 words)</a:t>
            </a:r>
          </a:p>
          <a:p>
            <a:pPr marL="457200" indent="-457200">
              <a:buFont typeface="+mj-lt"/>
              <a:buAutoNum type="arabicPeriod" startAt="10"/>
              <a:defRPr/>
            </a:pPr>
            <a:endParaRPr lang="en-US" sz="2000" dirty="0" smtClean="0">
              <a:latin typeface="Helvetica Neue"/>
              <a:cs typeface="Helvetica Neue"/>
            </a:endParaRPr>
          </a:p>
        </p:txBody>
      </p:sp>
      <p:sp>
        <p:nvSpPr>
          <p:cNvPr id="3789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2EA75FBE-6BB8-B142-B250-9FA656A9F364}" type="slidenum">
              <a:rPr lang="en-US" sz="1400">
                <a:latin typeface="Helvetica Neue Light" charset="0"/>
                <a:cs typeface="Helvetica Neue Light" charset="0"/>
              </a:rPr>
              <a:pPr eaLnBrk="1" hangingPunct="1"/>
              <a:t>25</a:t>
            </a:fld>
            <a:endParaRPr lang="en-US" sz="1400">
              <a:latin typeface="Helvetica Neue Light" charset="0"/>
              <a:cs typeface="Helvetica Neue Light" charset="0"/>
            </a:endParaRPr>
          </a:p>
        </p:txBody>
      </p:sp>
      <p:pic>
        <p:nvPicPr>
          <p:cNvPr id="37892" name="Picture 4" descr="Sto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4950" y="2057400"/>
            <a:ext cx="4718050"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Title 1"/>
          <p:cNvSpPr>
            <a:spLocks noGrp="1"/>
          </p:cNvSpPr>
          <p:nvPr>
            <p:ph type="title"/>
          </p:nvPr>
        </p:nvSpPr>
        <p:spPr>
          <a:xfrm>
            <a:off x="381000" y="274638"/>
            <a:ext cx="8382000" cy="1028700"/>
          </a:xfrm>
        </p:spPr>
        <p:txBody>
          <a:bodyPr/>
          <a:lstStyle/>
          <a:p>
            <a:r>
              <a:rPr lang="en-US">
                <a:latin typeface="Helvetica Neue Light" charset="0"/>
                <a:ea typeface="ＭＳ Ｐゴシック" charset="0"/>
                <a:cs typeface="Helvetica Neue Light" charset="0"/>
              </a:rPr>
              <a:t>Irresistible About Page </a:t>
            </a:r>
            <a:r>
              <a:rPr lang="nl-NL">
                <a:latin typeface="Helvetica Neue Light" charset="0"/>
                <a:ea typeface="ＭＳ Ｐゴシック" charset="0"/>
                <a:cs typeface="Helvetica Neue Light" charset="0"/>
              </a:rPr>
              <a:t>(400-800 words)</a:t>
            </a:r>
            <a:endParaRPr lang="en-US">
              <a:latin typeface="Helvetica Neue Light" charset="0"/>
              <a:ea typeface="ＭＳ Ｐゴシック" charset="0"/>
              <a:cs typeface="Helvetica Neue Light" charset="0"/>
            </a:endParaRPr>
          </a:p>
        </p:txBody>
      </p:sp>
      <p:sp>
        <p:nvSpPr>
          <p:cNvPr id="3891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CD37EDE5-4068-D244-AF32-9BB84C0C52C1}" type="slidenum">
              <a:rPr lang="en-US" sz="1400">
                <a:latin typeface="Helvetica Neue Light" charset="0"/>
                <a:cs typeface="Helvetica Neue Light" charset="0"/>
              </a:rPr>
              <a:pPr eaLnBrk="1" hangingPunct="1"/>
              <a:t>26</a:t>
            </a:fld>
            <a:endParaRPr lang="en-US" sz="1400">
              <a:latin typeface="Helvetica Neue Light" charset="0"/>
              <a:cs typeface="Helvetica Neue Light" charset="0"/>
            </a:endParaRPr>
          </a:p>
        </p:txBody>
      </p:sp>
      <p:sp>
        <p:nvSpPr>
          <p:cNvPr id="7" name="TextBox 4"/>
          <p:cNvSpPr txBox="1">
            <a:spLocks noChangeArrowheads="1"/>
          </p:cNvSpPr>
          <p:nvPr/>
        </p:nvSpPr>
        <p:spPr bwMode="auto">
          <a:xfrm>
            <a:off x="304800" y="1584969"/>
            <a:ext cx="8458200" cy="4462760"/>
          </a:xfrm>
          <a:prstGeom prst="rect">
            <a:avLst/>
          </a:prstGeom>
          <a:solidFill>
            <a:schemeClr val="bg1">
              <a:lumMod val="85000"/>
              <a:alpha val="79000"/>
            </a:schemeClr>
          </a:solidFill>
          <a:ln w="9525">
            <a:noFill/>
            <a:miter lim="800000"/>
            <a:headEnd/>
            <a:tailEnd/>
          </a:ln>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endParaRPr lang="en-US" sz="100" b="1" dirty="0" smtClean="0">
              <a:latin typeface="Helvetica Neue"/>
              <a:cs typeface="Helvetica Neue"/>
            </a:endParaRPr>
          </a:p>
          <a:p>
            <a:pPr>
              <a:spcAft>
                <a:spcPts val="1000"/>
              </a:spcAft>
            </a:pPr>
            <a:r>
              <a:rPr lang="en-US" sz="1700" b="1" dirty="0" smtClean="0">
                <a:latin typeface="Helvetica Neue"/>
                <a:cs typeface="Helvetica Neue"/>
              </a:rPr>
              <a:t>Executives </a:t>
            </a:r>
            <a:r>
              <a:rPr lang="en-US" sz="1700" b="1" dirty="0">
                <a:latin typeface="Helvetica Neue"/>
                <a:cs typeface="Helvetica Neue"/>
              </a:rPr>
              <a:t>at Risk of Burnout Can Get Re-</a:t>
            </a:r>
            <a:r>
              <a:rPr lang="en-US" sz="1700" b="1" dirty="0" err="1">
                <a:latin typeface="Helvetica Neue"/>
                <a:cs typeface="Helvetica Neue"/>
              </a:rPr>
              <a:t>Ingited</a:t>
            </a:r>
            <a:r>
              <a:rPr lang="en-US" sz="1700" b="1" dirty="0">
                <a:latin typeface="Helvetica Neue"/>
                <a:cs typeface="Helvetica Neue"/>
              </a:rPr>
              <a:t> &amp; Achieve Outrageous Success While Improving Their Health &amp; Quality of Life -- Patty Tells Them How..</a:t>
            </a:r>
            <a:r>
              <a:rPr lang="en-US" sz="1700" b="1" dirty="0" smtClean="0">
                <a:latin typeface="Helvetica Neue"/>
                <a:cs typeface="Helvetica Neue"/>
              </a:rPr>
              <a:t>.</a:t>
            </a:r>
          </a:p>
          <a:p>
            <a:pPr>
              <a:spcAft>
                <a:spcPts val="1000"/>
              </a:spcAft>
            </a:pPr>
            <a:endParaRPr lang="en-US" sz="200" dirty="0" smtClean="0">
              <a:latin typeface="Helvetica Neue Light" charset="0"/>
              <a:cs typeface="Helvetica Neue Light" charset="0"/>
            </a:endParaRPr>
          </a:p>
          <a:p>
            <a:pPr>
              <a:spcAft>
                <a:spcPts val="1000"/>
              </a:spcAft>
            </a:pPr>
            <a:r>
              <a:rPr lang="en-US" sz="1200" dirty="0" smtClean="0">
                <a:latin typeface="Helvetica Neue Light" charset="0"/>
                <a:cs typeface="Helvetica Neue Light" charset="0"/>
              </a:rPr>
              <a:t>Patty </a:t>
            </a:r>
            <a:r>
              <a:rPr lang="en-US" sz="1200" dirty="0">
                <a:latin typeface="Helvetica Neue Light" charset="0"/>
                <a:cs typeface="Helvetica Neue Light" charset="0"/>
              </a:rPr>
              <a:t>Cook inspires audiences large and small to remember that they are an unstoppable force with WAY more power over their circumstances than they know.</a:t>
            </a:r>
          </a:p>
          <a:p>
            <a:pPr>
              <a:spcAft>
                <a:spcPts val="1000"/>
              </a:spcAft>
            </a:pPr>
            <a:r>
              <a:rPr lang="en-US" sz="1200" dirty="0">
                <a:latin typeface="Helvetica Neue Light" charset="0"/>
                <a:cs typeface="Helvetica Neue Light" charset="0"/>
              </a:rPr>
              <a:t>After 18 years in a highly-successful construction career that she loved, she "crashed and burned." She was overwhelmed, overextended, and didn't feel successful, no matter how hard she worked. She didn’t have a clue how to deal with the stress, so at 37 years old, she just walked way!</a:t>
            </a:r>
          </a:p>
          <a:p>
            <a:pPr>
              <a:spcAft>
                <a:spcPts val="1000"/>
              </a:spcAft>
            </a:pPr>
            <a:r>
              <a:rPr lang="en-US" sz="1200" dirty="0">
                <a:latin typeface="Helvetica Neue Light" charset="0"/>
                <a:cs typeface="Helvetica Neue Light" charset="0"/>
              </a:rPr>
              <a:t>Since then, Patty has helped countless professionals at risk of burnout learn to thrive in life and business, teaching them how to achieve their most imaginative goals and withstand life’s greatest challenges to create success from the inside out.</a:t>
            </a:r>
          </a:p>
          <a:p>
            <a:pPr>
              <a:spcAft>
                <a:spcPts val="1000"/>
              </a:spcAft>
            </a:pPr>
            <a:r>
              <a:rPr lang="en-US" sz="1200" dirty="0">
                <a:latin typeface="Helvetica Neue Light" charset="0"/>
                <a:cs typeface="Helvetica Neue Light" charset="0"/>
              </a:rPr>
              <a:t>A two-time victor over breast cancer, Patty knows how quickly and radically life can change course, and she is committed to supporting people in living like there’s no tomorrow -- today. </a:t>
            </a:r>
          </a:p>
          <a:p>
            <a:pPr>
              <a:spcAft>
                <a:spcPts val="1000"/>
              </a:spcAft>
            </a:pPr>
            <a:r>
              <a:rPr lang="en-US" sz="1200" dirty="0">
                <a:latin typeface="Helvetica Neue Light" charset="0"/>
                <a:cs typeface="Helvetica Neue Light" charset="0"/>
              </a:rPr>
              <a:t>Patty’s message speaks to the heart and mind of employees and executives alike.  She delivers a dynamic presentation that entertains and inspires REAL change. </a:t>
            </a:r>
            <a:r>
              <a:rPr lang="en-US" sz="1200" dirty="0" smtClean="0">
                <a:latin typeface="Helvetica Neue Light" charset="0"/>
                <a:cs typeface="Helvetica Neue Light" charset="0"/>
              </a:rPr>
              <a:t/>
            </a:r>
            <a:br>
              <a:rPr lang="en-US" sz="1200" dirty="0" smtClean="0">
                <a:latin typeface="Helvetica Neue Light" charset="0"/>
                <a:cs typeface="Helvetica Neue Light" charset="0"/>
              </a:rPr>
            </a:br>
            <a:endParaRPr lang="en-US" sz="1200" dirty="0" smtClean="0">
              <a:latin typeface="Helvetica Neue Light" charset="0"/>
              <a:cs typeface="Helvetica Neue Light" charset="0"/>
            </a:endParaRPr>
          </a:p>
          <a:p>
            <a:pPr>
              <a:spcAft>
                <a:spcPts val="1000"/>
              </a:spcAft>
            </a:pPr>
            <a:endParaRPr lang="en-US" sz="1200" dirty="0">
              <a:latin typeface="Helvetica Neue Light" charset="0"/>
              <a:cs typeface="Helvetica Neue Light" charset="0"/>
            </a:endParaRPr>
          </a:p>
          <a:p>
            <a:pPr>
              <a:spcAft>
                <a:spcPts val="1000"/>
              </a:spcAft>
            </a:pPr>
            <a:endParaRPr lang="en-US" sz="1200" dirty="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1" name="Title 1"/>
          <p:cNvSpPr>
            <a:spLocks noGrp="1"/>
          </p:cNvSpPr>
          <p:nvPr>
            <p:ph type="title"/>
          </p:nvPr>
        </p:nvSpPr>
        <p:spPr>
          <a:xfrm>
            <a:off x="381000" y="274638"/>
            <a:ext cx="8382000" cy="1028700"/>
          </a:xfrm>
        </p:spPr>
        <p:txBody>
          <a:bodyPr/>
          <a:lstStyle/>
          <a:p>
            <a:r>
              <a:rPr lang="en-US" sz="3100">
                <a:latin typeface="Helvetica Neue Light" charset="0"/>
                <a:ea typeface="ＭＳ Ｐゴシック" charset="0"/>
                <a:cs typeface="Helvetica Neue Light" charset="0"/>
              </a:rPr>
              <a:t>Irresistible Bio Short Form (200-400 words)</a:t>
            </a:r>
          </a:p>
        </p:txBody>
      </p:sp>
      <p:sp>
        <p:nvSpPr>
          <p:cNvPr id="4096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0D36FB6F-20BA-3542-8CA4-129C8B92AB63}" type="slidenum">
              <a:rPr lang="en-US" sz="1400">
                <a:latin typeface="Helvetica Neue Light" charset="0"/>
                <a:cs typeface="Helvetica Neue Light" charset="0"/>
              </a:rPr>
              <a:pPr eaLnBrk="1" hangingPunct="1"/>
              <a:t>27</a:t>
            </a:fld>
            <a:endParaRPr lang="en-US" sz="1400">
              <a:latin typeface="Helvetica Neue Light" charset="0"/>
              <a:cs typeface="Helvetica Neue Light" charset="0"/>
            </a:endParaRPr>
          </a:p>
        </p:txBody>
      </p:sp>
      <p:pic>
        <p:nvPicPr>
          <p:cNvPr id="40963"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13000"/>
            <a:ext cx="4243388"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7" name="TextBox 4"/>
          <p:cNvSpPr txBox="1">
            <a:spLocks noChangeArrowheads="1"/>
          </p:cNvSpPr>
          <p:nvPr/>
        </p:nvSpPr>
        <p:spPr bwMode="auto">
          <a:xfrm>
            <a:off x="3124200" y="1710213"/>
            <a:ext cx="5867400" cy="4267835"/>
          </a:xfrm>
          <a:prstGeom prst="rect">
            <a:avLst/>
          </a:prstGeom>
          <a:solidFill>
            <a:schemeClr val="bg1">
              <a:lumMod val="85000"/>
              <a:alpha val="79000"/>
            </a:schemeClr>
          </a:solidFill>
          <a:ln w="9525">
            <a:noFill/>
            <a:miter lim="800000"/>
            <a:headEnd/>
            <a:tailEnd/>
          </a:ln>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pPr>
            <a:r>
              <a:rPr lang="en-US" sz="1400" dirty="0">
                <a:latin typeface="Helvetica Neue Light" charset="0"/>
                <a:cs typeface="Helvetica Neue Light" charset="0"/>
              </a:rPr>
              <a:t>Patty Cook inspires audiences large and small to remember that they are an unstoppable force with WAY more power over their circumstances than they know.</a:t>
            </a:r>
          </a:p>
          <a:p>
            <a:pPr>
              <a:spcAft>
                <a:spcPts val="1000"/>
              </a:spcAft>
            </a:pPr>
            <a:r>
              <a:rPr lang="en-US" sz="1400" dirty="0">
                <a:latin typeface="Helvetica Neue Light" charset="0"/>
                <a:cs typeface="Helvetica Neue Light" charset="0"/>
              </a:rPr>
              <a:t>After 18 years in a highly-successful construction career that she loved, she "crashed and burned." She was overwhelmed, overextended, and didn't feel successful, no matter how hard she worked. She didn’t have a clue how to deal with the stress, so at 37 years old, she just walked way!</a:t>
            </a:r>
          </a:p>
          <a:p>
            <a:pPr>
              <a:spcAft>
                <a:spcPts val="1000"/>
              </a:spcAft>
            </a:pPr>
            <a:r>
              <a:rPr lang="en-US" sz="1400" dirty="0">
                <a:latin typeface="Helvetica Neue Light" charset="0"/>
                <a:cs typeface="Helvetica Neue Light" charset="0"/>
              </a:rPr>
              <a:t>Since then, Patty has helped countless professionals at risk of burnout learn to thrive in life and business, teaching them how to achieve their most imaginative goals and withstand life’s greatest challenges to create success from the inside out.</a:t>
            </a:r>
          </a:p>
          <a:p>
            <a:pPr>
              <a:spcAft>
                <a:spcPts val="1000"/>
              </a:spcAft>
            </a:pPr>
            <a:r>
              <a:rPr lang="en-US" sz="1400" dirty="0">
                <a:latin typeface="Helvetica Neue Light" charset="0"/>
                <a:cs typeface="Helvetica Neue Light" charset="0"/>
              </a:rPr>
              <a:t>A two-time victor over breast cancer, Patty knows how quickly and radically life can change course, and she is committed to supporting people in living like there’s no tomorrow -- today. </a:t>
            </a:r>
          </a:p>
          <a:p>
            <a:pPr>
              <a:spcAft>
                <a:spcPts val="1000"/>
              </a:spcAft>
            </a:pPr>
            <a:r>
              <a:rPr lang="en-US" sz="1400" dirty="0">
                <a:latin typeface="Helvetica Neue Light" charset="0"/>
                <a:cs typeface="Helvetica Neue Light" charset="0"/>
              </a:rPr>
              <a:t>Patty’s message speaks to the heart and mind of employees and executives alike.  She delivers a dynamic presentation that entertains and inspires REAL change.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274638"/>
            <a:ext cx="8534400" cy="1028700"/>
          </a:xfrm>
        </p:spPr>
        <p:txBody>
          <a:bodyPr/>
          <a:lstStyle/>
          <a:p>
            <a:r>
              <a:rPr lang="en-US" sz="3000">
                <a:latin typeface="Helvetica Neue Light" charset="0"/>
                <a:ea typeface="ＭＳ Ｐゴシック" charset="0"/>
                <a:cs typeface="Helvetica Neue Light" charset="0"/>
              </a:rPr>
              <a:t>Essential Marketing Message </a:t>
            </a:r>
            <a:r>
              <a:rPr lang="nl-NL" sz="3000">
                <a:latin typeface="Helvetica Neue Light" charset="0"/>
                <a:ea typeface="ＭＳ Ｐゴシック" charset="0"/>
                <a:cs typeface="Helvetica Neue Light" charset="0"/>
              </a:rPr>
              <a:t>(75-150 words)</a:t>
            </a:r>
            <a:endParaRPr lang="en-US" sz="3000">
              <a:latin typeface="Helvetica Neue Light" charset="0"/>
              <a:ea typeface="ＭＳ Ｐゴシック" charset="0"/>
              <a:cs typeface="Helvetica Neue Light" charset="0"/>
            </a:endParaRPr>
          </a:p>
        </p:txBody>
      </p:sp>
      <p:sp>
        <p:nvSpPr>
          <p:cNvPr id="43010" name="Content Placeholder 2"/>
          <p:cNvSpPr>
            <a:spLocks noGrp="1"/>
          </p:cNvSpPr>
          <p:nvPr>
            <p:ph idx="1"/>
          </p:nvPr>
        </p:nvSpPr>
        <p:spPr/>
        <p:txBody>
          <a:bodyPr anchor="ctr"/>
          <a:lstStyle/>
          <a:p>
            <a:pPr>
              <a:spcAft>
                <a:spcPts val="1000"/>
              </a:spcAft>
            </a:pPr>
            <a:r>
              <a:rPr lang="en-US" sz="2000" b="1">
                <a:latin typeface="Helvetica Neue" charset="0"/>
                <a:ea typeface="ＭＳ Ｐゴシック" charset="0"/>
                <a:cs typeface="Helvetica Neue Light" charset="0"/>
              </a:rPr>
              <a:t>Problem Statement </a:t>
            </a:r>
            <a:r>
              <a:rPr lang="en-US" sz="2000">
                <a:latin typeface="Helvetica Neue" charset="0"/>
                <a:ea typeface="ＭＳ Ｐゴシック" charset="0"/>
                <a:cs typeface="Helvetica Neue Light" charset="0"/>
              </a:rPr>
              <a:t>– Articulate the problem or predicament or pain your target market is experiencing in terms that are meaningful to the person you are speaking with.</a:t>
            </a:r>
          </a:p>
          <a:p>
            <a:pPr>
              <a:spcAft>
                <a:spcPts val="1000"/>
              </a:spcAft>
            </a:pPr>
            <a:r>
              <a:rPr lang="en-US" sz="2000" b="1">
                <a:latin typeface="Helvetica Neue" charset="0"/>
                <a:ea typeface="ＭＳ Ｐゴシック" charset="0"/>
                <a:cs typeface="Helvetica Neue Light" charset="0"/>
              </a:rPr>
              <a:t>Problem Story </a:t>
            </a:r>
            <a:r>
              <a:rPr lang="en-US" sz="2000">
                <a:latin typeface="Helvetica Neue" charset="0"/>
                <a:ea typeface="ＭＳ Ｐゴシック" charset="0"/>
                <a:cs typeface="Helvetica Neue Light" charset="0"/>
              </a:rPr>
              <a:t>– Tell them more about the problem and discuss examples of those you have worked with.</a:t>
            </a:r>
          </a:p>
          <a:p>
            <a:pPr>
              <a:spcAft>
                <a:spcPts val="1000"/>
              </a:spcAft>
            </a:pPr>
            <a:r>
              <a:rPr lang="en-US" sz="2000" b="1">
                <a:latin typeface="Helvetica Neue" charset="0"/>
                <a:ea typeface="ＭＳ Ｐゴシック" charset="0"/>
                <a:cs typeface="Helvetica Neue Light" charset="0"/>
              </a:rPr>
              <a:t>Expertise</a:t>
            </a:r>
            <a:r>
              <a:rPr lang="en-US" sz="2000">
                <a:latin typeface="Helvetica Neue" charset="0"/>
                <a:ea typeface="ＭＳ Ｐゴシック" charset="0"/>
                <a:cs typeface="Helvetica Neue Light" charset="0"/>
              </a:rPr>
              <a:t> – tell them who you are and what your expertise is in.</a:t>
            </a:r>
          </a:p>
          <a:p>
            <a:pPr>
              <a:spcAft>
                <a:spcPts val="1000"/>
              </a:spcAft>
            </a:pPr>
            <a:r>
              <a:rPr lang="en-US" sz="2000" b="1">
                <a:latin typeface="Helvetica Neue" charset="0"/>
                <a:ea typeface="ＭＳ Ｐゴシック" charset="0"/>
                <a:cs typeface="Helvetica Neue Light" charset="0"/>
              </a:rPr>
              <a:t>Target Market </a:t>
            </a:r>
            <a:r>
              <a:rPr lang="en-US" sz="2000">
                <a:latin typeface="Helvetica Neue" charset="0"/>
                <a:ea typeface="ＭＳ Ｐゴシック" charset="0"/>
                <a:cs typeface="Helvetica Neue Light" charset="0"/>
              </a:rPr>
              <a:t>– Say who you work with to let them know your services are for them and not someone else.</a:t>
            </a:r>
          </a:p>
          <a:p>
            <a:pPr>
              <a:spcAft>
                <a:spcPts val="1000"/>
              </a:spcAft>
            </a:pPr>
            <a:r>
              <a:rPr lang="en-US" sz="2000" b="1">
                <a:latin typeface="Helvetica Neue" charset="0"/>
                <a:ea typeface="ＭＳ Ｐゴシック" charset="0"/>
                <a:cs typeface="Helvetica Neue Light" charset="0"/>
              </a:rPr>
              <a:t>Solution Statement </a:t>
            </a:r>
            <a:r>
              <a:rPr lang="en-US" sz="2000">
                <a:latin typeface="Helvetica Neue" charset="0"/>
                <a:ea typeface="ＭＳ Ｐゴシック" charset="0"/>
                <a:cs typeface="Helvetica Neue Light" charset="0"/>
              </a:rPr>
              <a:t>– Tell them your solution and what makes you different.</a:t>
            </a:r>
          </a:p>
          <a:p>
            <a:pPr>
              <a:spcAft>
                <a:spcPts val="1000"/>
              </a:spcAft>
            </a:pPr>
            <a:r>
              <a:rPr lang="en-US" sz="2000" b="1">
                <a:latin typeface="Helvetica Neue" charset="0"/>
                <a:ea typeface="ＭＳ Ｐゴシック" charset="0"/>
                <a:cs typeface="Helvetica Neue Light" charset="0"/>
              </a:rPr>
              <a:t>Benefits</a:t>
            </a:r>
            <a:r>
              <a:rPr lang="en-US" sz="2000">
                <a:latin typeface="Helvetica Neue" charset="0"/>
                <a:ea typeface="ＭＳ Ｐゴシック" charset="0"/>
                <a:cs typeface="Helvetica Neue Light" charset="0"/>
              </a:rPr>
              <a:t> – Tell them how clients benefit when they work with you.</a:t>
            </a:r>
          </a:p>
        </p:txBody>
      </p:sp>
      <p:sp>
        <p:nvSpPr>
          <p:cNvPr id="43011"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B74E611E-9561-F44A-A00E-92AB42DB5A4C}" type="slidenum">
              <a:rPr lang="en-US" sz="1400">
                <a:latin typeface="Helvetica Neue Light" charset="0"/>
                <a:cs typeface="Helvetica Neue Light" charset="0"/>
              </a:rPr>
              <a:pPr eaLnBrk="1" hangingPunct="1"/>
              <a:t>28</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Content Placeholder 3" descr="6a00d8341bf7f753ef00e54f4299088834-800wi.jpg"/>
          <p:cNvPicPr>
            <a:picLocks noGrp="1" noChangeAspect="1"/>
          </p:cNvPicPr>
          <p:nvPr>
            <p:ph idx="1"/>
          </p:nvPr>
        </p:nvPicPr>
        <p:blipFill>
          <a:blip r:embed="rId2">
            <a:extLst>
              <a:ext uri="{28A0092B-C50C-407E-A947-70E740481C1C}">
                <a14:useLocalDpi xmlns:a14="http://schemas.microsoft.com/office/drawing/2010/main" val="0"/>
              </a:ext>
            </a:extLst>
          </a:blip>
          <a:srcRect t="14204" r="2303" b="14204"/>
          <a:stretch>
            <a:fillRect/>
          </a:stretch>
        </p:blipFill>
        <p:spPr>
          <a:xfrm>
            <a:off x="4572000" y="1570038"/>
            <a:ext cx="4243388" cy="4525962"/>
          </a:xfrm>
        </p:spPr>
      </p:pic>
      <p:sp>
        <p:nvSpPr>
          <p:cNvPr id="6" name="TextBox 4"/>
          <p:cNvSpPr txBox="1">
            <a:spLocks noChangeArrowheads="1"/>
          </p:cNvSpPr>
          <p:nvPr/>
        </p:nvSpPr>
        <p:spPr bwMode="auto">
          <a:xfrm>
            <a:off x="349250" y="1266446"/>
            <a:ext cx="6477000" cy="5134739"/>
          </a:xfrm>
          <a:prstGeom prst="rect">
            <a:avLst/>
          </a:prstGeom>
          <a:solidFill>
            <a:schemeClr val="bg1">
              <a:lumMod val="85000"/>
              <a:alpha val="79000"/>
            </a:schemeClr>
          </a:solidFill>
          <a:ln w="9525">
            <a:noFill/>
            <a:miter lim="800000"/>
            <a:headEnd/>
            <a:tailEnd/>
          </a:ln>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Aft>
                <a:spcPts val="1000"/>
              </a:spcAft>
              <a:defRPr/>
            </a:pPr>
            <a:endParaRPr lang="en-US" sz="1600" i="1" dirty="0" smtClean="0">
              <a:latin typeface="Helvetica Neue Light"/>
              <a:cs typeface="Helvetica Neue Light"/>
            </a:endParaRPr>
          </a:p>
          <a:p>
            <a:pPr>
              <a:spcAft>
                <a:spcPts val="1000"/>
              </a:spcAft>
              <a:defRPr/>
            </a:pPr>
            <a:r>
              <a:rPr lang="en-US" sz="1600" i="1" dirty="0" smtClean="0">
                <a:latin typeface="Helvetica Neue Light"/>
                <a:cs typeface="Helvetica Neue Light"/>
              </a:rPr>
              <a:t>“All too often, people find that they get in their way or even hold themselves back from experiencing work and life to its fullest.</a:t>
            </a:r>
            <a:endParaRPr lang="en-US" sz="1600" i="1" dirty="0">
              <a:latin typeface="Helvetica Neue Light"/>
              <a:cs typeface="Helvetica Neue Light"/>
            </a:endParaRPr>
          </a:p>
          <a:p>
            <a:pPr>
              <a:spcAft>
                <a:spcPts val="1000"/>
              </a:spcAft>
              <a:defRPr/>
            </a:pPr>
            <a:r>
              <a:rPr lang="en-US" sz="1600" i="1" dirty="0">
                <a:latin typeface="Helvetica Neue Light"/>
                <a:cs typeface="Helvetica Neue Light"/>
              </a:rPr>
              <a:t>I believe that every individual is an unstoppable force with WAY more power over their circumstances than they know. As </a:t>
            </a:r>
            <a:r>
              <a:rPr lang="en-US" sz="1600" i="1" dirty="0" smtClean="0">
                <a:latin typeface="Helvetica Neue Light"/>
                <a:cs typeface="Helvetica Neue Light"/>
              </a:rPr>
              <a:t>an Executive Life Coach and Speaker, I work with enterprising small business owners to help them turn their challenges into success by igniting their inner genius.</a:t>
            </a:r>
            <a:endParaRPr lang="en-US" sz="1600" i="1" dirty="0">
              <a:latin typeface="Helvetica Neue Light"/>
              <a:cs typeface="Helvetica Neue Light"/>
            </a:endParaRPr>
          </a:p>
          <a:p>
            <a:pPr>
              <a:spcAft>
                <a:spcPts val="1000"/>
              </a:spcAft>
              <a:defRPr/>
            </a:pPr>
            <a:r>
              <a:rPr lang="en-US" sz="1600" i="1" dirty="0">
                <a:latin typeface="Helvetica Neue Light"/>
                <a:cs typeface="Helvetica Neue Light"/>
              </a:rPr>
              <a:t>When </a:t>
            </a:r>
            <a:r>
              <a:rPr lang="en-US" sz="1600" i="1" dirty="0" smtClean="0">
                <a:latin typeface="Helvetica Neue Light"/>
                <a:cs typeface="Helvetica Neue Light"/>
              </a:rPr>
              <a:t>clients work </a:t>
            </a:r>
            <a:r>
              <a:rPr lang="en-US" sz="1600" i="1" dirty="0">
                <a:latin typeface="Helvetica Neue Light"/>
                <a:cs typeface="Helvetica Neue Light"/>
              </a:rPr>
              <a:t>with me, </a:t>
            </a:r>
            <a:r>
              <a:rPr lang="en-US" sz="1600" i="1" dirty="0" smtClean="0">
                <a:latin typeface="Helvetica Neue Light"/>
                <a:cs typeface="Helvetica Neue Light"/>
              </a:rPr>
              <a:t>they</a:t>
            </a:r>
          </a:p>
          <a:p>
            <a:pPr>
              <a:spcAft>
                <a:spcPts val="1000"/>
              </a:spcAft>
              <a:defRPr/>
            </a:pPr>
            <a:r>
              <a:rPr lang="en-US" sz="1600" i="1" dirty="0" smtClean="0">
                <a:latin typeface="Helvetica Neue Light"/>
                <a:cs typeface="Helvetica Neue Light"/>
              </a:rPr>
              <a:t>More time for themselves, with their friends and family.</a:t>
            </a:r>
          </a:p>
          <a:p>
            <a:pPr>
              <a:spcAft>
                <a:spcPts val="1000"/>
              </a:spcAft>
              <a:defRPr/>
            </a:pPr>
            <a:r>
              <a:rPr lang="en-US" sz="1600" i="1" dirty="0" smtClean="0">
                <a:latin typeface="Helvetica Neue Light"/>
                <a:cs typeface="Helvetica Neue Light"/>
              </a:rPr>
              <a:t>More energy</a:t>
            </a:r>
          </a:p>
          <a:p>
            <a:pPr>
              <a:spcAft>
                <a:spcPts val="1000"/>
              </a:spcAft>
              <a:defRPr/>
            </a:pPr>
            <a:r>
              <a:rPr lang="en-US" sz="1600" i="1" dirty="0" smtClean="0">
                <a:latin typeface="Helvetica Neue Light"/>
                <a:cs typeface="Helvetica Neue Light"/>
              </a:rPr>
              <a:t>Stronger bottom line</a:t>
            </a:r>
            <a:endParaRPr lang="en-US" sz="1600" i="1" dirty="0">
              <a:latin typeface="Helvetica Neue Light"/>
              <a:cs typeface="Helvetica Neue Light"/>
            </a:endParaRPr>
          </a:p>
          <a:p>
            <a:pPr>
              <a:spcAft>
                <a:spcPts val="1000"/>
              </a:spcAft>
              <a:defRPr/>
            </a:pPr>
            <a:r>
              <a:rPr lang="en-US" sz="1600" i="1" dirty="0" smtClean="0">
                <a:latin typeface="Helvetica Neue Light"/>
                <a:cs typeface="Helvetica Neue Light"/>
              </a:rPr>
              <a:t>get clarity, become more inspired about their future, and they take action to create what they desire.</a:t>
            </a:r>
            <a:r>
              <a:rPr lang="en-US" sz="1600" i="1" dirty="0">
                <a:latin typeface="Helvetica Neue Light"/>
                <a:cs typeface="Helvetica Neue Light"/>
              </a:rPr>
              <a:t>”</a:t>
            </a:r>
          </a:p>
          <a:p>
            <a:pPr marL="285750" indent="-285750" algn="r" eaLnBrk="1" hangingPunct="1">
              <a:spcAft>
                <a:spcPts val="600"/>
              </a:spcAft>
              <a:buFontTx/>
              <a:buChar char="-"/>
              <a:defRPr/>
            </a:pPr>
            <a:r>
              <a:rPr lang="en-US" sz="1600" dirty="0" smtClean="0">
                <a:latin typeface="Helvetica Neue Light"/>
                <a:cs typeface="Helvetica Neue Light"/>
              </a:rPr>
              <a:t>Patty Cook</a:t>
            </a:r>
            <a:endParaRPr lang="en-US" sz="1600" dirty="0">
              <a:latin typeface="Helvetica Neue Light"/>
              <a:cs typeface="Helvetica Neue Light"/>
            </a:endParaRPr>
          </a:p>
          <a:p>
            <a:pPr marL="285750" indent="-285750" algn="r" eaLnBrk="1" hangingPunct="1">
              <a:spcAft>
                <a:spcPts val="600"/>
              </a:spcAft>
              <a:buFontTx/>
              <a:buChar char="-"/>
              <a:defRPr/>
            </a:pPr>
            <a:endParaRPr lang="en-US" sz="1600" dirty="0">
              <a:latin typeface="Helvetica Neue Light"/>
              <a:cs typeface="Helvetica Neue Light"/>
            </a:endParaRPr>
          </a:p>
        </p:txBody>
      </p:sp>
      <p:sp>
        <p:nvSpPr>
          <p:cNvPr id="44035" name="Title 1"/>
          <p:cNvSpPr>
            <a:spLocks noGrp="1"/>
          </p:cNvSpPr>
          <p:nvPr>
            <p:ph type="title"/>
          </p:nvPr>
        </p:nvSpPr>
        <p:spPr>
          <a:xfrm>
            <a:off x="381000" y="274638"/>
            <a:ext cx="8534400" cy="1028700"/>
          </a:xfrm>
        </p:spPr>
        <p:txBody>
          <a:bodyPr/>
          <a:lstStyle/>
          <a:p>
            <a:r>
              <a:rPr lang="en-US" sz="3000">
                <a:latin typeface="Helvetica Neue Light" charset="0"/>
                <a:ea typeface="ＭＳ Ｐゴシック" charset="0"/>
                <a:cs typeface="Helvetica Neue Light" charset="0"/>
              </a:rPr>
              <a:t>Essential Marketing Message </a:t>
            </a:r>
            <a:r>
              <a:rPr lang="nl-NL" sz="3000">
                <a:latin typeface="Helvetica Neue Light" charset="0"/>
                <a:ea typeface="ＭＳ Ｐゴシック" charset="0"/>
                <a:cs typeface="Helvetica Neue Light" charset="0"/>
              </a:rPr>
              <a:t>(75-150 words)</a:t>
            </a:r>
            <a:endParaRPr lang="en-US" sz="3000">
              <a:latin typeface="Helvetica Neue Light" charset="0"/>
              <a:ea typeface="ＭＳ Ｐゴシック" charset="0"/>
              <a:cs typeface="Helvetica Neue Light" charset="0"/>
            </a:endParaRPr>
          </a:p>
        </p:txBody>
      </p:sp>
      <p:sp>
        <p:nvSpPr>
          <p:cNvPr id="44036"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D5D43A1C-709E-064F-BF58-27957478E0E5}" type="slidenum">
              <a:rPr lang="en-US" sz="1400">
                <a:latin typeface="Helvetica Neue Light" charset="0"/>
                <a:cs typeface="Helvetica Neue Light" charset="0"/>
              </a:rPr>
              <a:pPr eaLnBrk="1" hangingPunct="1"/>
              <a:t>29</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27A0A18D-A00D-1449-A79A-55BC5B409035}" type="slidenum">
              <a:rPr lang="en-US" sz="1400">
                <a:latin typeface="Helvetica Neue Light" charset="0"/>
                <a:cs typeface="Helvetica Neue Light" charset="0"/>
              </a:rPr>
              <a:pPr eaLnBrk="1" hangingPunct="1"/>
              <a:t>3</a:t>
            </a:fld>
            <a:endParaRPr lang="en-US" sz="1400">
              <a:latin typeface="Helvetica Neue Light" charset="0"/>
              <a:cs typeface="Helvetica Neue Light" charset="0"/>
            </a:endParaRPr>
          </a:p>
        </p:txBody>
      </p:sp>
      <p:pic>
        <p:nvPicPr>
          <p:cNvPr id="17410" name="Picture 5"/>
          <p:cNvPicPr>
            <a:picLocks noChangeAspect="1"/>
          </p:cNvPicPr>
          <p:nvPr/>
        </p:nvPicPr>
        <p:blipFill>
          <a:blip r:embed="rId2">
            <a:alphaModFix amt="49000"/>
            <a:extLst>
              <a:ext uri="{28A0092B-C50C-407E-A947-70E740481C1C}">
                <a14:useLocalDpi xmlns:a14="http://schemas.microsoft.com/office/drawing/2010/main" val="0"/>
              </a:ext>
            </a:extLst>
          </a:blip>
          <a:srcRect/>
          <a:stretch>
            <a:fillRect/>
          </a:stretch>
        </p:blipFill>
        <p:spPr bwMode="auto">
          <a:xfrm>
            <a:off x="1752600" y="1306513"/>
            <a:ext cx="4800600" cy="4959350"/>
          </a:xfrm>
          <a:prstGeom prst="rect">
            <a:avLst/>
          </a:prstGeom>
          <a:noFill/>
          <a:ln>
            <a:noFill/>
          </a:ln>
          <a:extLst>
            <a:ext uri="{909E8E84-426E-40dd-AFC4-6F175D3DCCD1}">
              <a14:hiddenFill xmlns:a14="http://schemas.microsoft.com/office/drawing/2010/main">
                <a:solidFill>
                  <a:srgbClr val="FFFFFF">
                    <a:alpha val="490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Content Placeholder 2"/>
          <p:cNvSpPr>
            <a:spLocks noGrp="1"/>
          </p:cNvSpPr>
          <p:nvPr>
            <p:ph idx="1"/>
          </p:nvPr>
        </p:nvSpPr>
        <p:spPr/>
        <p:txBody>
          <a:bodyPr/>
          <a:lstStyle/>
          <a:p>
            <a:pPr defTabSz="914400" eaLnBrk="1" hangingPunct="1">
              <a:spcBef>
                <a:spcPts val="700"/>
              </a:spcBef>
              <a:buClr>
                <a:schemeClr val="accent2"/>
              </a:buClr>
              <a:buSzPct val="60000"/>
              <a:buFont typeface="Wingdings" charset="0"/>
              <a:buChar char=""/>
            </a:pPr>
            <a:r>
              <a:rPr lang="en-US" sz="1600">
                <a:latin typeface="Helvetica Neue Light" charset="0"/>
                <a:ea typeface="ＭＳ Ｐゴシック" charset="0"/>
                <a:cs typeface="Helvetica Neue Light" charset="0"/>
              </a:rPr>
              <a:t>Your brand framework is a living document that will serve as a guide and roadmap for communicating, implementing and promoting your brand message. </a:t>
            </a:r>
          </a:p>
          <a:p>
            <a:pPr defTabSz="914400" eaLnBrk="1" hangingPunct="1">
              <a:spcBef>
                <a:spcPts val="700"/>
              </a:spcBef>
              <a:buClr>
                <a:schemeClr val="accent2"/>
              </a:buClr>
              <a:buSzPct val="60000"/>
              <a:buFont typeface="Wingdings" charset="0"/>
              <a:buChar char=""/>
            </a:pPr>
            <a:r>
              <a:rPr lang="en-US" sz="1600">
                <a:latin typeface="Helvetica Neue Light" charset="0"/>
                <a:ea typeface="ＭＳ Ｐゴシック" charset="0"/>
                <a:cs typeface="Helvetica Neue Light" charset="0"/>
              </a:rPr>
              <a:t>Your brand framework captures the true essence of your brand message and brand assets. It clearly communicates who you are, your value and what makes you different/unique.</a:t>
            </a:r>
          </a:p>
          <a:p>
            <a:pPr defTabSz="914400" eaLnBrk="1" hangingPunct="1">
              <a:spcBef>
                <a:spcPts val="700"/>
              </a:spcBef>
              <a:buClr>
                <a:schemeClr val="accent2"/>
              </a:buClr>
              <a:buSzPct val="60000"/>
              <a:buFont typeface="Wingdings" charset="0"/>
              <a:buChar char=""/>
            </a:pPr>
            <a:r>
              <a:rPr lang="en-US" sz="1600">
                <a:latin typeface="Helvetica Neue Light" charset="0"/>
                <a:ea typeface="ＭＳ Ｐゴシック" charset="0"/>
                <a:cs typeface="Helvetica Neue Light" charset="0"/>
              </a:rPr>
              <a:t>Your brand framework will be used to help you make decisions regarding how your brand will be communicated, implemented and promoted in the marketplace.</a:t>
            </a:r>
          </a:p>
          <a:p>
            <a:pPr defTabSz="914400" eaLnBrk="1" hangingPunct="1">
              <a:spcBef>
                <a:spcPts val="700"/>
              </a:spcBef>
              <a:buClr>
                <a:schemeClr val="accent2"/>
              </a:buClr>
              <a:buSzPct val="60000"/>
              <a:buFont typeface="Wingdings" charset="0"/>
              <a:buChar char=""/>
            </a:pPr>
            <a:r>
              <a:rPr lang="en-US" sz="1600">
                <a:latin typeface="Helvetica Neue Light" charset="0"/>
                <a:ea typeface="ＭＳ Ｐゴシック" charset="0"/>
                <a:cs typeface="Helvetica Neue Light" charset="0"/>
              </a:rPr>
              <a:t>Your brand framework will give life to your message and enable you to connect with your prospects and clients in a more powerful and meaningful way.</a:t>
            </a:r>
          </a:p>
        </p:txBody>
      </p:sp>
      <p:sp>
        <p:nvSpPr>
          <p:cNvPr id="16385"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Your Irresistible Brand </a:t>
            </a:r>
            <a:r>
              <a:rPr lang="en-US" spc="100" dirty="0">
                <a:latin typeface="Helvetica Neue Light"/>
                <a:ea typeface="ＭＳ Ｐゴシック" charset="0"/>
                <a:cs typeface="Helvetica Neue Light"/>
              </a:rPr>
              <a:t>Framework</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The Perfect Customer Lifecycle</a:t>
            </a:r>
            <a:endParaRPr lang="en-US" spc="100" dirty="0">
              <a:latin typeface="Helvetica Neue Light"/>
              <a:ea typeface="ＭＳ Ｐゴシック" charset="0"/>
              <a:cs typeface="Helvetica Neue Light"/>
            </a:endParaRPr>
          </a:p>
        </p:txBody>
      </p:sp>
      <p:sp>
        <p:nvSpPr>
          <p:cNvPr id="450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5A860A38-8508-9744-A58A-630D6540B1F3}" type="slidenum">
              <a:rPr lang="en-US" sz="1400">
                <a:latin typeface="Helvetica Neue Light" charset="0"/>
                <a:cs typeface="Helvetica Neue Light" charset="0"/>
              </a:rPr>
              <a:pPr eaLnBrk="1" hangingPunct="1"/>
              <a:t>30</a:t>
            </a:fld>
            <a:endParaRPr lang="en-US" sz="1400">
              <a:latin typeface="Helvetica Neue Light" charset="0"/>
              <a:cs typeface="Helvetica Neue Light" charset="0"/>
            </a:endParaRPr>
          </a:p>
        </p:txBody>
      </p:sp>
      <p:pic>
        <p:nvPicPr>
          <p:cNvPr id="45060"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2240280"/>
            <a:ext cx="9144000"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1" name="Group 2"/>
          <p:cNvGrpSpPr>
            <a:grpSpLocks/>
          </p:cNvGrpSpPr>
          <p:nvPr/>
        </p:nvGrpSpPr>
        <p:grpSpPr bwMode="auto">
          <a:xfrm>
            <a:off x="685800" y="1524000"/>
            <a:ext cx="7656513" cy="4703763"/>
            <a:chOff x="269011" y="1544739"/>
            <a:chExt cx="7655990" cy="4703661"/>
          </a:xfrm>
        </p:grpSpPr>
        <p:pic>
          <p:nvPicPr>
            <p:cNvPr id="460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1" y="1544739"/>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1" y="3505200"/>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5"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Become a Category of One</a:t>
            </a:r>
            <a:endParaRPr lang="en-US" spc="100" dirty="0">
              <a:latin typeface="Helvetica Neue Light"/>
              <a:ea typeface="ＭＳ Ｐゴシック" charset="0"/>
              <a:cs typeface="Helvetica Neue Light"/>
            </a:endParaRPr>
          </a:p>
        </p:txBody>
      </p:sp>
      <p:sp>
        <p:nvSpPr>
          <p:cNvPr id="46083" name="Content Placeholder 2"/>
          <p:cNvSpPr>
            <a:spLocks noGrp="1"/>
          </p:cNvSpPr>
          <p:nvPr>
            <p:ph idx="1"/>
          </p:nvPr>
        </p:nvSpPr>
        <p:spPr/>
        <p:txBody>
          <a:bodyPr/>
          <a:lstStyle/>
          <a:p>
            <a:pPr marL="0" indent="0" algn="ctr">
              <a:buFont typeface="Arial" charset="0"/>
              <a:buNone/>
            </a:pPr>
            <a:endParaRPr lang="en-US" sz="3500">
              <a:latin typeface="Helvetica Neue Light" charset="0"/>
              <a:ea typeface="ＭＳ Ｐゴシック" charset="0"/>
              <a:cs typeface="Helvetica Neue Light" charset="0"/>
            </a:endParaRPr>
          </a:p>
          <a:p>
            <a:pPr marL="0" indent="0" algn="ctr">
              <a:buFont typeface="Arial" charset="0"/>
              <a:buNone/>
            </a:pPr>
            <a:r>
              <a:rPr lang="en-US" sz="3500">
                <a:latin typeface="Helvetica Neue Light" charset="0"/>
                <a:ea typeface="ＭＳ Ｐゴシック" charset="0"/>
                <a:cs typeface="Helvetica Neue Light" charset="0"/>
              </a:rPr>
              <a:t>Success isn’t about being perceived as the best at what you do, </a:t>
            </a:r>
          </a:p>
          <a:p>
            <a:pPr marL="0" indent="0" algn="ctr">
              <a:buFont typeface="Arial" charset="0"/>
              <a:buNone/>
            </a:pPr>
            <a:r>
              <a:rPr lang="en-US" sz="3500">
                <a:latin typeface="Helvetica Neue Light" charset="0"/>
                <a:ea typeface="ＭＳ Ｐゴシック" charset="0"/>
                <a:cs typeface="Helvetica Neue Light" charset="0"/>
              </a:rPr>
              <a:t>it’s about being perceived as the only one who does what you do. </a:t>
            </a:r>
          </a:p>
          <a:p>
            <a:pPr marL="0" indent="0" algn="ctr">
              <a:buFont typeface="Arial" charset="0"/>
              <a:buNone/>
            </a:pPr>
            <a:r>
              <a:rPr lang="en-US" sz="3500">
                <a:latin typeface="Helvetica Neue Light" charset="0"/>
                <a:ea typeface="ＭＳ Ｐゴシック" charset="0"/>
                <a:cs typeface="Helvetica Neue Light" charset="0"/>
              </a:rPr>
              <a:t>- Jerry Garcia of the Grateful Dead</a:t>
            </a:r>
          </a:p>
        </p:txBody>
      </p:sp>
      <p:sp>
        <p:nvSpPr>
          <p:cNvPr id="460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8E9A3E5D-37DF-8849-987F-130A0A596110}" type="slidenum">
              <a:rPr lang="en-US" sz="1400">
                <a:latin typeface="Helvetica Neue Light" charset="0"/>
                <a:cs typeface="Helvetica Neue Light" charset="0"/>
              </a:rPr>
              <a:pPr eaLnBrk="1" hangingPunct="1"/>
              <a:t>31</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6" descr="Marketing Strategy.jpg"/>
          <p:cNvPicPr>
            <a:picLocks noChangeAspect="1"/>
          </p:cNvPicPr>
          <p:nvPr/>
        </p:nvPicPr>
        <p:blipFill>
          <a:blip r:embed="rId2">
            <a:extLst>
              <a:ext uri="{28A0092B-C50C-407E-A947-70E740481C1C}">
                <a14:useLocalDpi xmlns:a14="http://schemas.microsoft.com/office/drawing/2010/main" val="0"/>
              </a:ext>
            </a:extLst>
          </a:blip>
          <a:srcRect l="15404" r="15092"/>
          <a:stretch>
            <a:fillRect/>
          </a:stretch>
        </p:blipFill>
        <p:spPr bwMode="auto">
          <a:xfrm>
            <a:off x="6785448" y="4267200"/>
            <a:ext cx="2145826"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09" name="Title 1"/>
          <p:cNvSpPr>
            <a:spLocks noGrp="1"/>
          </p:cNvSpPr>
          <p:nvPr>
            <p:ph type="title"/>
          </p:nvPr>
        </p:nvSpPr>
        <p:spPr>
          <a:xfrm>
            <a:off x="381000" y="274638"/>
            <a:ext cx="8382000" cy="1028700"/>
          </a:xfrm>
        </p:spPr>
        <p:txBody>
          <a:bodyPr/>
          <a:lstStyle/>
          <a:p>
            <a:pPr>
              <a:defRPr/>
            </a:pPr>
            <a:r>
              <a:rPr lang="en-US" spc="100" dirty="0">
                <a:latin typeface="Helvetica Neue Light"/>
                <a:ea typeface="ＭＳ Ｐゴシック" charset="0"/>
                <a:cs typeface="Helvetica Neue Light"/>
              </a:rPr>
              <a:t>Brand </a:t>
            </a:r>
            <a:r>
              <a:rPr lang="en-US" spc="100" dirty="0" smtClean="0">
                <a:latin typeface="Helvetica Neue Light"/>
                <a:ea typeface="ＭＳ Ｐゴシック" charset="0"/>
                <a:cs typeface="Helvetica Neue Light"/>
              </a:rPr>
              <a:t>Promotion Recommendations:</a:t>
            </a:r>
            <a:endParaRPr lang="en-US" spc="100" dirty="0">
              <a:latin typeface="Helvetica Neue Light"/>
              <a:ea typeface="ＭＳ Ｐゴシック" charset="0"/>
              <a:cs typeface="Helvetica Neue Light"/>
            </a:endParaRPr>
          </a:p>
        </p:txBody>
      </p:sp>
      <p:sp>
        <p:nvSpPr>
          <p:cNvPr id="47106" name="Content Placeholder 2"/>
          <p:cNvSpPr>
            <a:spLocks noGrp="1"/>
          </p:cNvSpPr>
          <p:nvPr>
            <p:ph idx="1"/>
          </p:nvPr>
        </p:nvSpPr>
        <p:spPr>
          <a:xfrm>
            <a:off x="381000" y="1447800"/>
            <a:ext cx="8382000" cy="4525963"/>
          </a:xfrm>
        </p:spPr>
        <p:txBody>
          <a:bodyPr/>
          <a:lstStyle/>
          <a:p>
            <a:pPr eaLnBrk="1" hangingPunct="1">
              <a:buFont typeface="Arial" charset="0"/>
              <a:buNone/>
            </a:pPr>
            <a:r>
              <a:rPr lang="en-US" sz="1800" dirty="0">
                <a:latin typeface="Helvetica Neue Light" charset="0"/>
                <a:ea typeface="ＭＳ Ｐゴシック" charset="0"/>
                <a:cs typeface="Helvetica Neue Light" charset="0"/>
              </a:rPr>
              <a:t>Key Promotions and Marketing Activities:</a:t>
            </a:r>
          </a:p>
          <a:p>
            <a:pPr eaLnBrk="1" hangingPunct="1">
              <a:buFont typeface="Arial" charset="0"/>
              <a:buNone/>
            </a:pPr>
            <a:endParaRPr lang="en-US" sz="700" dirty="0">
              <a:latin typeface="Helvetica Neue Light" charset="0"/>
              <a:ea typeface="ＭＳ Ｐゴシック" charset="0"/>
              <a:cs typeface="Helvetica Neue Light" charset="0"/>
            </a:endParaRPr>
          </a:p>
          <a:p>
            <a:pPr eaLnBrk="1" hangingPunct="1">
              <a:buFont typeface="Calibri" charset="0"/>
              <a:buAutoNum type="arabicPeriod"/>
            </a:pPr>
            <a:r>
              <a:rPr lang="en-US" sz="1800" dirty="0">
                <a:latin typeface="Helvetica Neue Light" charset="0"/>
                <a:ea typeface="ＭＳ Ｐゴシック" charset="0"/>
                <a:cs typeface="Helvetica Neue Light" charset="0"/>
              </a:rPr>
              <a:t>Build the </a:t>
            </a:r>
            <a:r>
              <a:rPr lang="en-US" sz="1800" b="1" dirty="0" smtClean="0">
                <a:solidFill>
                  <a:srgbClr val="9C0101"/>
                </a:solidFill>
                <a:latin typeface="Helvetica Neue Light" charset="0"/>
                <a:ea typeface="ＭＳ Ｐゴシック" charset="0"/>
                <a:cs typeface="Helvetica Neue Light" charset="0"/>
              </a:rPr>
              <a:t>“Fire Starter” </a:t>
            </a:r>
            <a:r>
              <a:rPr lang="en-US" sz="1800" dirty="0" smtClean="0">
                <a:latin typeface="Helvetica Neue Light" charset="0"/>
                <a:ea typeface="ＭＳ Ｐゴシック" charset="0"/>
                <a:cs typeface="Helvetica Neue Light" charset="0"/>
              </a:rPr>
              <a:t>Community </a:t>
            </a:r>
            <a:r>
              <a:rPr lang="en-US" sz="1800" dirty="0">
                <a:latin typeface="Helvetica Neue Light" charset="0"/>
                <a:ea typeface="ＭＳ Ｐゴシック" charset="0"/>
                <a:cs typeface="Helvetica Neue Light" charset="0"/>
              </a:rPr>
              <a:t>of tribe members and begin nurturing the relationships with </a:t>
            </a:r>
            <a:r>
              <a:rPr lang="en-US" sz="1800" dirty="0" smtClean="0">
                <a:latin typeface="Helvetica Neue Light" charset="0"/>
                <a:ea typeface="ＭＳ Ｐゴシック" charset="0"/>
                <a:cs typeface="Helvetica Neue Light" charset="0"/>
              </a:rPr>
              <a:t>clients, </a:t>
            </a:r>
            <a:r>
              <a:rPr lang="en-US" sz="1800" dirty="0">
                <a:latin typeface="Helvetica Neue Light" charset="0"/>
                <a:ea typeface="ＭＳ Ｐゴシック" charset="0"/>
                <a:cs typeface="Helvetica Neue Light" charset="0"/>
              </a:rPr>
              <a:t>friends, fans, followers and connections using unique language (underlined below) that is specific to </a:t>
            </a:r>
            <a:r>
              <a:rPr lang="en-US" sz="1800" dirty="0" smtClean="0">
                <a:latin typeface="Helvetica Neue Light" charset="0"/>
                <a:ea typeface="ＭＳ Ｐゴシック" charset="0"/>
                <a:cs typeface="Helvetica Neue Light" charset="0"/>
              </a:rPr>
              <a:t>your tribe</a:t>
            </a:r>
            <a:r>
              <a:rPr lang="en-US" sz="1800" dirty="0">
                <a:latin typeface="Helvetica Neue Light" charset="0"/>
                <a:ea typeface="ＭＳ Ｐゴシック" charset="0"/>
                <a:cs typeface="Helvetica Neue Light" charset="0"/>
              </a:rPr>
              <a:t>:</a:t>
            </a:r>
          </a:p>
          <a:p>
            <a:pPr lvl="1" eaLnBrk="1" hangingPunct="1"/>
            <a:r>
              <a:rPr lang="en-US" sz="1400" i="1" dirty="0">
                <a:latin typeface="Helvetica Neue Light" charset="0"/>
                <a:ea typeface="ＭＳ Ｐゴシック" charset="0"/>
                <a:cs typeface="Helvetica Neue Light" charset="0"/>
              </a:rPr>
              <a:t>Email… “Good morning </a:t>
            </a:r>
            <a:r>
              <a:rPr lang="en-US" sz="1400" i="1" u="sng" dirty="0" smtClean="0">
                <a:latin typeface="Helvetica Neue Light" charset="0"/>
                <a:ea typeface="ＭＳ Ｐゴシック" charset="0"/>
                <a:cs typeface="Helvetica Neue Light" charset="0"/>
              </a:rPr>
              <a:t>Fire Starter</a:t>
            </a:r>
            <a:r>
              <a:rPr lang="en-US" sz="1400" i="1" dirty="0" smtClean="0">
                <a:latin typeface="Helvetica Neue Light" charset="0"/>
                <a:ea typeface="ＭＳ Ｐゴシック" charset="0"/>
                <a:cs typeface="Helvetica Neue Light" charset="0"/>
              </a:rPr>
              <a:t>…</a:t>
            </a:r>
            <a:r>
              <a:rPr lang="en-US" sz="1400" i="1" dirty="0">
                <a:latin typeface="Helvetica Neue Light" charset="0"/>
                <a:ea typeface="ＭＳ Ｐゴシック" charset="0"/>
                <a:cs typeface="Helvetica Neue Light" charset="0"/>
              </a:rPr>
              <a:t>”</a:t>
            </a:r>
          </a:p>
          <a:p>
            <a:pPr lvl="1" eaLnBrk="1" hangingPunct="1"/>
            <a:r>
              <a:rPr lang="en-US" sz="1400" i="1" dirty="0">
                <a:latin typeface="Helvetica Neue Light" charset="0"/>
                <a:ea typeface="ＭＳ Ｐゴシック" charset="0"/>
                <a:cs typeface="Helvetica Neue Light" charset="0"/>
              </a:rPr>
              <a:t>Facebook… “</a:t>
            </a:r>
            <a:r>
              <a:rPr lang="en-US" sz="1400" i="1" dirty="0" smtClean="0">
                <a:latin typeface="Helvetica Neue Light" charset="0"/>
                <a:ea typeface="ＭＳ Ｐゴシック" charset="0"/>
                <a:cs typeface="Helvetica Neue Light" charset="0"/>
              </a:rPr>
              <a:t>Today’s Tips to </a:t>
            </a:r>
            <a:r>
              <a:rPr lang="en-US" sz="1400" i="1" u="sng" dirty="0" smtClean="0">
                <a:latin typeface="Helvetica Neue Light" charset="0"/>
                <a:ea typeface="ＭＳ Ｐゴシック" charset="0"/>
                <a:cs typeface="Helvetica Neue Light" charset="0"/>
              </a:rPr>
              <a:t>Ignite Your Inner Genius</a:t>
            </a:r>
            <a:r>
              <a:rPr lang="en-US" sz="1400" i="1" dirty="0" smtClean="0">
                <a:latin typeface="Helvetica Neue Light" charset="0"/>
                <a:ea typeface="ＭＳ Ｐゴシック" charset="0"/>
                <a:cs typeface="Helvetica Neue Light" charset="0"/>
              </a:rPr>
              <a:t> is</a:t>
            </a:r>
            <a:r>
              <a:rPr lang="en-US" sz="1400" i="1" dirty="0">
                <a:latin typeface="Helvetica Neue Light" charset="0"/>
                <a:ea typeface="ＭＳ Ｐゴシック" charset="0"/>
                <a:cs typeface="Helvetica Neue Light" charset="0"/>
              </a:rPr>
              <a:t>…[some inspiring message]”</a:t>
            </a:r>
          </a:p>
          <a:p>
            <a:pPr lvl="1" eaLnBrk="1" hangingPunct="1"/>
            <a:r>
              <a:rPr lang="en-US" sz="1400" i="1" dirty="0">
                <a:latin typeface="Helvetica Neue Light" charset="0"/>
                <a:ea typeface="ＭＳ Ｐゴシック" charset="0"/>
                <a:cs typeface="Helvetica Neue Light" charset="0"/>
              </a:rPr>
              <a:t>Tweet… </a:t>
            </a:r>
            <a:r>
              <a:rPr lang="en-US" sz="1400" i="1" dirty="0" smtClean="0">
                <a:latin typeface="Helvetica Neue Light" charset="0"/>
                <a:ea typeface="ＭＳ Ｐゴシック" charset="0"/>
                <a:cs typeface="Helvetica Neue Light" charset="0"/>
              </a:rPr>
              <a:t>“</a:t>
            </a:r>
            <a:r>
              <a:rPr lang="en-US" altLang="ja-JP" sz="1400" i="1" u="sng" dirty="0" smtClean="0">
                <a:latin typeface="Helvetica Neue Light" charset="0"/>
                <a:ea typeface="ＭＳ Ｐゴシック" charset="0"/>
                <a:cs typeface="Helvetica Neue Light" charset="0"/>
              </a:rPr>
              <a:t>Ignite Your Life</a:t>
            </a:r>
            <a:r>
              <a:rPr lang="en-US" altLang="ja-JP" sz="1400" i="1" dirty="0" smtClean="0">
                <a:latin typeface="Helvetica Neue Light" charset="0"/>
                <a:ea typeface="ＭＳ Ｐゴシック" charset="0"/>
                <a:cs typeface="Helvetica Neue Light" charset="0"/>
              </a:rPr>
              <a:t> is a fun and inspiring journey for enterprising small business owners who are ready to shift to a new level of success. </a:t>
            </a:r>
            <a:r>
              <a:rPr lang="en-US" altLang="ja-JP" sz="1400" i="1" dirty="0">
                <a:latin typeface="Helvetica Neue Light" charset="0"/>
                <a:ea typeface="ＭＳ Ｐゴシック" charset="0"/>
                <a:cs typeface="Helvetica Neue Light" charset="0"/>
              </a:rPr>
              <a:t>Click here to learn more</a:t>
            </a:r>
            <a:r>
              <a:rPr lang="en-US" sz="1400" i="1" dirty="0">
                <a:latin typeface="Helvetica Neue Light" charset="0"/>
                <a:ea typeface="ＭＳ Ｐゴシック" charset="0"/>
                <a:cs typeface="Helvetica Neue Light" charset="0"/>
              </a:rPr>
              <a:t>”</a:t>
            </a:r>
            <a:endParaRPr lang="en-US" altLang="ja-JP" sz="1400" i="1" dirty="0">
              <a:latin typeface="Helvetica Neue Light" charset="0"/>
              <a:ea typeface="ＭＳ Ｐゴシック" charset="0"/>
              <a:cs typeface="Helvetica Neue Light" charset="0"/>
            </a:endParaRPr>
          </a:p>
          <a:p>
            <a:pPr lvl="1" eaLnBrk="1" hangingPunct="1"/>
            <a:r>
              <a:rPr lang="en-US" sz="1400" i="1" dirty="0">
                <a:latin typeface="Helvetica Neue Light" charset="0"/>
                <a:ea typeface="ＭＳ Ｐゴシック" charset="0"/>
                <a:cs typeface="Helvetica Neue Light" charset="0"/>
              </a:rPr>
              <a:t>LinkedIn… “Did you know </a:t>
            </a:r>
            <a:r>
              <a:rPr lang="en-US" sz="1400" i="1" dirty="0" smtClean="0">
                <a:latin typeface="Helvetica Neue Light" charset="0"/>
                <a:ea typeface="ＭＳ Ｐゴシック" charset="0"/>
                <a:cs typeface="Helvetica Neue Light" charset="0"/>
              </a:rPr>
              <a:t>you have the ability to become an </a:t>
            </a:r>
            <a:r>
              <a:rPr lang="en-US" sz="1400" i="1" u="sng" dirty="0" smtClean="0">
                <a:latin typeface="Helvetica Neue Light" charset="0"/>
                <a:ea typeface="ＭＳ Ｐゴシック" charset="0"/>
                <a:cs typeface="Helvetica Neue Light" charset="0"/>
              </a:rPr>
              <a:t>unstoppable force</a:t>
            </a:r>
            <a:r>
              <a:rPr lang="en-US" sz="1400" i="1" dirty="0" smtClean="0">
                <a:latin typeface="Helvetica Neue Light" charset="0"/>
                <a:ea typeface="ＭＳ Ｐゴシック" charset="0"/>
                <a:cs typeface="Helvetica Neue Light" charset="0"/>
              </a:rPr>
              <a:t> today and everyday? Click here to read my latest blog post entitled…”</a:t>
            </a:r>
            <a:endParaRPr lang="en-US" sz="1400" i="1" dirty="0">
              <a:latin typeface="Helvetica Neue Light" charset="0"/>
              <a:ea typeface="ＭＳ Ｐゴシック" charset="0"/>
              <a:cs typeface="Helvetica Neue Light" charset="0"/>
            </a:endParaRPr>
          </a:p>
          <a:p>
            <a:pPr lvl="1" eaLnBrk="1" hangingPunct="1"/>
            <a:r>
              <a:rPr lang="en-US" sz="1400" i="1" dirty="0">
                <a:latin typeface="Helvetica Neue Light" charset="0"/>
                <a:ea typeface="ＭＳ Ｐゴシック" charset="0"/>
                <a:cs typeface="Helvetica Neue Light" charset="0"/>
              </a:rPr>
              <a:t>Website… </a:t>
            </a:r>
            <a:r>
              <a:rPr lang="en-US" sz="1400" i="1" dirty="0" smtClean="0">
                <a:latin typeface="Helvetica Neue Light" charset="0"/>
                <a:ea typeface="ＭＳ Ｐゴシック" charset="0"/>
                <a:cs typeface="Helvetica Neue Light" charset="0"/>
              </a:rPr>
              <a:t>“Give yourself permission to live </a:t>
            </a:r>
            <a:r>
              <a:rPr lang="en-US" sz="1400" i="1" u="sng" dirty="0" smtClean="0">
                <a:latin typeface="Helvetica Neue Light" charset="0"/>
                <a:ea typeface="ＭＳ Ｐゴシック" charset="0"/>
                <a:cs typeface="Helvetica Neue Light" charset="0"/>
              </a:rPr>
              <a:t>a life on fire </a:t>
            </a:r>
            <a:r>
              <a:rPr lang="en-US" sz="1400" i="1" dirty="0" smtClean="0">
                <a:latin typeface="Helvetica Neue Light" charset="0"/>
                <a:ea typeface="ＭＳ Ｐゴシック" charset="0"/>
                <a:cs typeface="Helvetica Neue Light" charset="0"/>
              </a:rPr>
              <a:t>without burning out.”</a:t>
            </a:r>
          </a:p>
          <a:p>
            <a:pPr eaLnBrk="1" hangingPunct="1">
              <a:buFont typeface="+mj-lt"/>
              <a:buAutoNum type="arabicPeriod"/>
            </a:pPr>
            <a:r>
              <a:rPr lang="en-US" sz="1800" dirty="0" smtClean="0">
                <a:latin typeface="Helvetica Neue Light" charset="0"/>
                <a:ea typeface="ＭＳ Ｐゴシック" charset="0"/>
                <a:cs typeface="Helvetica Neue Light" charset="0"/>
              </a:rPr>
              <a:t>Develop a weekly announcement called </a:t>
            </a:r>
            <a:r>
              <a:rPr lang="en-US" sz="1800" b="1" dirty="0" smtClean="0">
                <a:solidFill>
                  <a:srgbClr val="9C0101"/>
                </a:solidFill>
                <a:latin typeface="Helvetica Neue Light" charset="0"/>
                <a:ea typeface="ＭＳ Ｐゴシック" charset="0"/>
                <a:cs typeface="Helvetica Neue Light" charset="0"/>
              </a:rPr>
              <a:t>“Weekly Spark:                                        Live a Life on Fire Without Burning Out”</a:t>
            </a:r>
          </a:p>
          <a:p>
            <a:pPr lvl="1" eaLnBrk="1" hangingPunct="1">
              <a:buFont typeface="+mj-lt"/>
              <a:buAutoNum type="arabicPeriod"/>
            </a:pPr>
            <a:r>
              <a:rPr lang="en-US" sz="1400" dirty="0" smtClean="0">
                <a:latin typeface="Helvetica Neue Light" charset="0"/>
                <a:ea typeface="ＭＳ Ｐゴシック" charset="0"/>
                <a:cs typeface="Helvetica Neue Light" charset="0"/>
              </a:rPr>
              <a:t>Engaging, interactive, fun and offers high-value.</a:t>
            </a:r>
          </a:p>
          <a:p>
            <a:pPr lvl="1" eaLnBrk="1" hangingPunct="1">
              <a:buFont typeface="+mj-lt"/>
              <a:buAutoNum type="arabicPeriod"/>
            </a:pPr>
            <a:r>
              <a:rPr lang="en-US" sz="1400" dirty="0" smtClean="0">
                <a:latin typeface="Helvetica Neue Light" charset="0"/>
                <a:ea typeface="ＭＳ Ｐゴシック" charset="0"/>
                <a:cs typeface="Helvetica Neue Light" charset="0"/>
              </a:rPr>
              <a:t>Leverages the collaboration </a:t>
            </a:r>
            <a:r>
              <a:rPr lang="en-US" sz="1400" dirty="0" err="1" smtClean="0">
                <a:latin typeface="Helvetica Neue Light" charset="0"/>
                <a:ea typeface="ＭＳ Ｐゴシック" charset="0"/>
                <a:cs typeface="Helvetica Neue Light" charset="0"/>
              </a:rPr>
              <a:t>cashflow</a:t>
            </a:r>
            <a:r>
              <a:rPr lang="en-US" sz="1400" dirty="0" smtClean="0">
                <a:latin typeface="Helvetica Neue Light" charset="0"/>
                <a:ea typeface="ＭＳ Ｐゴシック" charset="0"/>
                <a:cs typeface="Helvetica Neue Light" charset="0"/>
              </a:rPr>
              <a:t> model.</a:t>
            </a:r>
          </a:p>
          <a:p>
            <a:pPr lvl="1" eaLnBrk="1" hangingPunct="1">
              <a:buFont typeface="+mj-lt"/>
              <a:buAutoNum type="arabicPeriod"/>
            </a:pPr>
            <a:r>
              <a:rPr lang="en-US" sz="1400" dirty="0" smtClean="0">
                <a:latin typeface="Helvetica Neue Light" charset="0"/>
                <a:ea typeface="ＭＳ Ｐゴシック" charset="0"/>
                <a:cs typeface="Helvetica Neue Light" charset="0"/>
              </a:rPr>
              <a:t>Features a Fire Starter.</a:t>
            </a:r>
          </a:p>
        </p:txBody>
      </p:sp>
      <p:sp>
        <p:nvSpPr>
          <p:cNvPr id="471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902CA2CC-25F1-604A-A63C-3B1FA814BDD9}" type="slidenum">
              <a:rPr lang="en-US" sz="1400">
                <a:latin typeface="Helvetica Neue Light" charset="0"/>
                <a:cs typeface="Helvetica Neue Light" charset="0"/>
              </a:rPr>
              <a:pPr eaLnBrk="1" hangingPunct="1"/>
              <a:t>32</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381000" y="274638"/>
            <a:ext cx="8550275" cy="1028700"/>
          </a:xfrm>
        </p:spPr>
        <p:txBody>
          <a:bodyPr/>
          <a:lstStyle/>
          <a:p>
            <a:pPr>
              <a:defRPr/>
            </a:pPr>
            <a:r>
              <a:rPr lang="en-US" sz="3100" spc="100" dirty="0">
                <a:latin typeface="Helvetica Neue Light"/>
                <a:ea typeface="ＭＳ Ｐゴシック" charset="0"/>
                <a:cs typeface="Helvetica Neue Light"/>
              </a:rPr>
              <a:t>Brand </a:t>
            </a:r>
            <a:r>
              <a:rPr lang="en-US" sz="3100" spc="100" dirty="0" smtClean="0">
                <a:latin typeface="Helvetica Neue Light"/>
                <a:ea typeface="ＭＳ Ｐゴシック" charset="0"/>
                <a:cs typeface="Helvetica Neue Light"/>
              </a:rPr>
              <a:t>Promotion Recommendations: </a:t>
            </a:r>
            <a:r>
              <a:rPr lang="en-US" sz="2000" spc="100" dirty="0" smtClean="0">
                <a:latin typeface="Helvetica Neue Light"/>
                <a:ea typeface="ＭＳ Ｐゴシック" charset="0"/>
                <a:cs typeface="Helvetica Neue Light"/>
              </a:rPr>
              <a:t>(Continued)</a:t>
            </a:r>
            <a:endParaRPr lang="en-US" spc="100" dirty="0">
              <a:latin typeface="Helvetica Neue Light"/>
              <a:ea typeface="ＭＳ Ｐゴシック" charset="0"/>
              <a:cs typeface="Helvetica Neue Light"/>
            </a:endParaRPr>
          </a:p>
        </p:txBody>
      </p:sp>
      <p:sp>
        <p:nvSpPr>
          <p:cNvPr id="3" name="Content Placeholder 2"/>
          <p:cNvSpPr>
            <a:spLocks noGrp="1"/>
          </p:cNvSpPr>
          <p:nvPr>
            <p:ph idx="1"/>
          </p:nvPr>
        </p:nvSpPr>
        <p:spPr/>
        <p:txBody>
          <a:bodyPr/>
          <a:lstStyle/>
          <a:p>
            <a:pPr eaLnBrk="1" hangingPunct="1">
              <a:buFont typeface="+mj-lt"/>
              <a:buAutoNum type="arabicPeriod" startAt="3"/>
              <a:defRPr/>
            </a:pPr>
            <a:r>
              <a:rPr lang="en-US" sz="1800" dirty="0" smtClean="0">
                <a:latin typeface="Helvetica Neue Light"/>
                <a:ea typeface="ＭＳ Ｐゴシック" charset="0"/>
                <a:cs typeface="Helvetica Neue Light"/>
              </a:rPr>
              <a:t>Put on </a:t>
            </a:r>
            <a:r>
              <a:rPr lang="en-US" sz="1800" b="1" dirty="0" smtClean="0">
                <a:solidFill>
                  <a:srgbClr val="9C0101"/>
                </a:solidFill>
                <a:latin typeface="Helvetica Neue Light"/>
                <a:ea typeface="ＭＳ Ｐゴシック" charset="0"/>
                <a:cs typeface="Helvetica Neue Light"/>
              </a:rPr>
              <a:t>Quarterly Local SPARK Sessions </a:t>
            </a:r>
            <a:r>
              <a:rPr lang="en-US" sz="1800" dirty="0" smtClean="0">
                <a:latin typeface="Helvetica Neue Light"/>
                <a:ea typeface="ＭＳ Ｐゴシック" charset="0"/>
                <a:cs typeface="Helvetica Neue Light"/>
              </a:rPr>
              <a:t>– It is recommended that you develop a series of professional development and women empowerment programs that you can offer to the general public and local organizations.</a:t>
            </a:r>
          </a:p>
          <a:p>
            <a:pPr eaLnBrk="1" hangingPunct="1">
              <a:buFont typeface="+mj-lt"/>
              <a:buAutoNum type="arabicPeriod" startAt="3"/>
              <a:defRPr/>
            </a:pPr>
            <a:r>
              <a:rPr lang="en-US" sz="1800" dirty="0" smtClean="0">
                <a:latin typeface="Helvetica Neue Light"/>
                <a:ea typeface="ＭＳ Ｐゴシック" charset="0"/>
                <a:cs typeface="Helvetica Neue Light"/>
              </a:rPr>
              <a:t>Create a group coaching community called </a:t>
            </a:r>
            <a:r>
              <a:rPr lang="en-US" sz="1800" b="1" dirty="0" smtClean="0">
                <a:solidFill>
                  <a:srgbClr val="9C0101"/>
                </a:solidFill>
                <a:latin typeface="Helvetica Neue Light"/>
                <a:ea typeface="ＭＳ Ｐゴシック" charset="0"/>
                <a:cs typeface="Helvetica Neue Light"/>
              </a:rPr>
              <a:t>“Ignite </a:t>
            </a:r>
            <a:r>
              <a:rPr lang="en-US" sz="1800" b="1" dirty="0">
                <a:solidFill>
                  <a:srgbClr val="9C0101"/>
                </a:solidFill>
                <a:latin typeface="Helvetica Neue Light"/>
                <a:ea typeface="ＭＳ Ｐゴシック" charset="0"/>
                <a:cs typeface="Helvetica Neue Light"/>
              </a:rPr>
              <a:t>Your </a:t>
            </a:r>
            <a:r>
              <a:rPr lang="en-US" sz="1800" b="1" dirty="0" smtClean="0">
                <a:solidFill>
                  <a:srgbClr val="9C0101"/>
                </a:solidFill>
                <a:latin typeface="Helvetica Neue Light"/>
                <a:ea typeface="ＭＳ Ｐゴシック" charset="0"/>
                <a:cs typeface="Helvetica Neue Light"/>
              </a:rPr>
              <a:t>Life: Strategies for Living a Life on Fire Without Burning Out”.</a:t>
            </a:r>
            <a:r>
              <a:rPr lang="en-US" sz="1800" dirty="0" smtClean="0">
                <a:latin typeface="Helvetica Neue Light"/>
                <a:ea typeface="ＭＳ Ｐゴシック" charset="0"/>
                <a:cs typeface="Helvetica Neue Light"/>
              </a:rPr>
              <a:t> This would also be the home for the “Fire Starter” community of tribe members. There would be free content added frequently to engage the community and the upsell would be to join the group coaching program to gain access to the paid portion of the site.</a:t>
            </a:r>
          </a:p>
          <a:p>
            <a:pPr eaLnBrk="1" hangingPunct="1">
              <a:buFont typeface="+mj-lt"/>
              <a:buAutoNum type="arabicPeriod" startAt="3"/>
              <a:defRPr/>
            </a:pPr>
            <a:r>
              <a:rPr lang="en-US" sz="1800" dirty="0" smtClean="0">
                <a:latin typeface="Helvetica Neue Light"/>
                <a:ea typeface="ＭＳ Ｐゴシック" charset="0"/>
                <a:cs typeface="Helvetica Neue Light"/>
              </a:rPr>
              <a:t>Create a series of SPARK Video to submit to online video directories. </a:t>
            </a:r>
          </a:p>
          <a:p>
            <a:pPr eaLnBrk="1" hangingPunct="1">
              <a:buFont typeface="+mj-lt"/>
              <a:buAutoNum type="arabicPeriod" startAt="3"/>
              <a:defRPr/>
            </a:pPr>
            <a:r>
              <a:rPr lang="en-US" sz="1800" dirty="0" smtClean="0">
                <a:latin typeface="Helvetica Neue Light"/>
                <a:ea typeface="ＭＳ Ｐゴシック" charset="0"/>
                <a:cs typeface="Helvetica Neue Light"/>
              </a:rPr>
              <a:t>Create a series of SPARK Articles to submit to online article directories.</a:t>
            </a:r>
          </a:p>
          <a:p>
            <a:pPr eaLnBrk="1" hangingPunct="1">
              <a:buFont typeface="+mj-lt"/>
              <a:buAutoNum type="arabicPeriod" startAt="3"/>
              <a:defRPr/>
            </a:pPr>
            <a:r>
              <a:rPr lang="en-US" sz="1800" dirty="0" smtClean="0">
                <a:latin typeface="Helvetica Neue Light"/>
                <a:ea typeface="ＭＳ Ｐゴシック" charset="0"/>
                <a:cs typeface="Helvetica Neue Light"/>
              </a:rPr>
              <a:t>Create a Press Release for each of your signature programs.</a:t>
            </a:r>
          </a:p>
          <a:p>
            <a:pPr eaLnBrk="1" hangingPunct="1">
              <a:buFont typeface="+mj-lt"/>
              <a:buAutoNum type="arabicPeriod" startAt="3"/>
              <a:defRPr/>
            </a:pPr>
            <a:r>
              <a:rPr lang="en-US" sz="1800" dirty="0" smtClean="0">
                <a:latin typeface="Helvetica Neue Light"/>
                <a:ea typeface="ＭＳ Ｐゴシック" charset="0"/>
                <a:cs typeface="Helvetica Neue Light"/>
              </a:rPr>
              <a:t>Join LinkedIn groups related to your target market and post regular comments and contribute answers to questions within the group.</a:t>
            </a:r>
            <a:endParaRPr lang="en-US" sz="1400" dirty="0">
              <a:latin typeface="Helvetica Neue Light"/>
              <a:ea typeface="ＭＳ Ｐゴシック" charset="0"/>
              <a:cs typeface="Helvetica Neue Light"/>
            </a:endParaRPr>
          </a:p>
          <a:p>
            <a:pPr marL="914400" lvl="1" indent="-457200" eaLnBrk="1" hangingPunct="1">
              <a:buFont typeface="+mj-lt"/>
              <a:buAutoNum type="arabicPeriod" startAt="3"/>
              <a:defRPr/>
            </a:pPr>
            <a:endParaRPr lang="en-US" sz="2400" dirty="0">
              <a:latin typeface="Helvetica Neue Light"/>
              <a:ea typeface="ＭＳ Ｐゴシック" charset="0"/>
              <a:cs typeface="Helvetica Neue Light"/>
            </a:endParaRPr>
          </a:p>
          <a:p>
            <a:pPr>
              <a:defRPr/>
            </a:pPr>
            <a:endParaRPr lang="en-US" dirty="0">
              <a:latin typeface="Helvetica Neue"/>
              <a:cs typeface="Helvetica Neue"/>
            </a:endParaRPr>
          </a:p>
        </p:txBody>
      </p:sp>
      <p:sp>
        <p:nvSpPr>
          <p:cNvPr id="50179"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61AD1292-3C8D-214A-B5A0-D25456B4D2B0}" type="slidenum">
              <a:rPr lang="en-US" sz="1400">
                <a:latin typeface="Helvetica Neue Light" charset="0"/>
                <a:cs typeface="Helvetica Neue Light" charset="0"/>
              </a:rPr>
              <a:pPr eaLnBrk="1" hangingPunct="1"/>
              <a:t>33</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Other Experts in Patty’s Field</a:t>
            </a:r>
            <a:endParaRPr lang="en-US" spc="100" dirty="0">
              <a:latin typeface="Helvetica Neue Light"/>
              <a:ea typeface="ＭＳ Ｐゴシック" charset="0"/>
              <a:cs typeface="Helvetica Neue Light"/>
            </a:endParaRPr>
          </a:p>
        </p:txBody>
      </p:sp>
      <p:sp>
        <p:nvSpPr>
          <p:cNvPr id="21506" name="Content Placeholder 2"/>
          <p:cNvSpPr>
            <a:spLocks noGrp="1"/>
          </p:cNvSpPr>
          <p:nvPr>
            <p:ph idx="1"/>
          </p:nvPr>
        </p:nvSpPr>
        <p:spPr/>
        <p:txBody>
          <a:bodyPr/>
          <a:lstStyle/>
          <a:p>
            <a:r>
              <a:rPr lang="en-US" sz="2000" dirty="0" smtClean="0">
                <a:latin typeface="Helvetica Neue" charset="0"/>
                <a:ea typeface="ＭＳ Ｐゴシック" charset="0"/>
                <a:cs typeface="Helvetica Neue" charset="0"/>
              </a:rPr>
              <a:t>Steve Mitten</a:t>
            </a:r>
          </a:p>
          <a:p>
            <a:pPr marL="857250" lvl="1" indent="-457200"/>
            <a:r>
              <a:rPr lang="en-US" sz="1600" dirty="0">
                <a:latin typeface="Helvetica Neue" charset="0"/>
                <a:ea typeface="ＭＳ Ｐゴシック" charset="0"/>
                <a:cs typeface="Helvetica Neue" charset="0"/>
                <a:hlinkClick r:id="rId2"/>
              </a:rPr>
              <a:t>http://www.acoach4u.com</a:t>
            </a:r>
            <a:r>
              <a:rPr lang="en-US" sz="1600" dirty="0" smtClean="0">
                <a:latin typeface="Helvetica Neue" charset="0"/>
                <a:ea typeface="ＭＳ Ｐゴシック" charset="0"/>
                <a:cs typeface="Helvetica Neue" charset="0"/>
                <a:hlinkClick r:id="rId2"/>
              </a:rPr>
              <a:t>/</a:t>
            </a:r>
            <a:endParaRPr lang="en-US" sz="1600" dirty="0" smtClean="0">
              <a:latin typeface="Helvetica Neue" charset="0"/>
              <a:ea typeface="ＭＳ Ｐゴシック" charset="0"/>
              <a:cs typeface="Helvetica Neue" charset="0"/>
            </a:endParaRPr>
          </a:p>
          <a:p>
            <a:pPr marL="457200" indent="-457200"/>
            <a:r>
              <a:rPr lang="en-US" sz="2000" dirty="0" err="1">
                <a:latin typeface="Helvetica Neue" charset="0"/>
                <a:ea typeface="ＭＳ Ｐゴシック" charset="0"/>
                <a:cs typeface="Helvetica Neue" charset="0"/>
              </a:rPr>
              <a:t>Colbért</a:t>
            </a:r>
            <a:r>
              <a:rPr lang="en-US" sz="2000" dirty="0">
                <a:latin typeface="Helvetica Neue" charset="0"/>
                <a:ea typeface="ＭＳ Ｐゴシック" charset="0"/>
                <a:cs typeface="Helvetica Neue" charset="0"/>
              </a:rPr>
              <a:t> B. Williams, Sr</a:t>
            </a:r>
            <a:r>
              <a:rPr lang="en-US" sz="2000" dirty="0" smtClean="0">
                <a:latin typeface="Helvetica Neue" charset="0"/>
                <a:ea typeface="ＭＳ Ｐゴシック" charset="0"/>
                <a:cs typeface="Helvetica Neue" charset="0"/>
              </a:rPr>
              <a:t>.</a:t>
            </a:r>
          </a:p>
          <a:p>
            <a:pPr marL="857250" lvl="1" indent="-457200"/>
            <a:r>
              <a:rPr lang="en-US" sz="1600" dirty="0" smtClean="0">
                <a:latin typeface="Helvetica Neue" charset="0"/>
                <a:ea typeface="ＭＳ Ｐゴシック" charset="0"/>
                <a:cs typeface="Helvetica Neue" charset="0"/>
                <a:hlinkClick r:id="rId3"/>
              </a:rPr>
              <a:t>http</a:t>
            </a:r>
            <a:r>
              <a:rPr lang="en-US" sz="1600" dirty="0">
                <a:latin typeface="Helvetica Neue" charset="0"/>
                <a:ea typeface="ＭＳ Ｐゴシック" charset="0"/>
                <a:cs typeface="Helvetica Neue" charset="0"/>
                <a:hlinkClick r:id="rId3"/>
              </a:rPr>
              <a:t>://www.eandlcinc.com</a:t>
            </a:r>
            <a:r>
              <a:rPr lang="en-US" sz="1600" dirty="0" smtClean="0">
                <a:latin typeface="Helvetica Neue" charset="0"/>
                <a:ea typeface="ＭＳ Ｐゴシック" charset="0"/>
                <a:cs typeface="Helvetica Neue" charset="0"/>
                <a:hlinkClick r:id="rId3"/>
              </a:rPr>
              <a:t>/</a:t>
            </a:r>
            <a:r>
              <a:rPr lang="en-US" sz="1600" dirty="0" smtClean="0">
                <a:latin typeface="Helvetica Neue" charset="0"/>
                <a:ea typeface="ＭＳ Ｐゴシック" charset="0"/>
                <a:cs typeface="Helvetica Neue" charset="0"/>
              </a:rPr>
              <a:t> </a:t>
            </a:r>
          </a:p>
          <a:p>
            <a:pPr marL="457200" indent="-457200"/>
            <a:r>
              <a:rPr lang="en-US" sz="2000" dirty="0" err="1">
                <a:latin typeface="Helvetica Neue" charset="0"/>
                <a:ea typeface="ＭＳ Ｐゴシック" charset="0"/>
                <a:cs typeface="Helvetica Neue" charset="0"/>
              </a:rPr>
              <a:t>Niquenya</a:t>
            </a:r>
            <a:r>
              <a:rPr lang="en-US" sz="2000" dirty="0">
                <a:latin typeface="Helvetica Neue" charset="0"/>
                <a:ea typeface="ＭＳ Ｐゴシック" charset="0"/>
                <a:cs typeface="Helvetica Neue" charset="0"/>
              </a:rPr>
              <a:t> D. Fulbright</a:t>
            </a:r>
            <a:endParaRPr lang="en-US" sz="2000" dirty="0" smtClean="0">
              <a:latin typeface="Helvetica Neue" charset="0"/>
              <a:ea typeface="ＭＳ Ｐゴシック" charset="0"/>
              <a:cs typeface="Helvetica Neue" charset="0"/>
            </a:endParaRPr>
          </a:p>
          <a:p>
            <a:pPr marL="857250" lvl="1" indent="-457200"/>
            <a:r>
              <a:rPr lang="en-US" sz="1600" dirty="0">
                <a:latin typeface="Helvetica Neue" charset="0"/>
                <a:ea typeface="ＭＳ Ｐゴシック" charset="0"/>
                <a:cs typeface="Helvetica Neue" charset="0"/>
                <a:hlinkClick r:id="rId4"/>
              </a:rPr>
              <a:t>http://www.niquenyafulbright.com</a:t>
            </a:r>
            <a:r>
              <a:rPr lang="en-US" sz="1600" dirty="0" smtClean="0">
                <a:latin typeface="Helvetica Neue" charset="0"/>
                <a:ea typeface="ＭＳ Ｐゴシック" charset="0"/>
                <a:cs typeface="Helvetica Neue" charset="0"/>
                <a:hlinkClick r:id="rId4"/>
              </a:rPr>
              <a:t>/</a:t>
            </a:r>
            <a:r>
              <a:rPr lang="en-US" sz="1600" dirty="0" smtClean="0">
                <a:latin typeface="Helvetica Neue" charset="0"/>
                <a:ea typeface="ＭＳ Ｐゴシック" charset="0"/>
                <a:cs typeface="Helvetica Neue" charset="0"/>
              </a:rPr>
              <a:t> </a:t>
            </a:r>
          </a:p>
          <a:p>
            <a:pPr marL="457200" indent="-457200"/>
            <a:r>
              <a:rPr lang="en-US" sz="2000" dirty="0" smtClean="0">
                <a:latin typeface="Helvetica Neue" charset="0"/>
                <a:ea typeface="ＭＳ Ｐゴシック" charset="0"/>
                <a:cs typeface="Helvetica Neue" charset="0"/>
              </a:rPr>
              <a:t>LB Coaching</a:t>
            </a:r>
          </a:p>
          <a:p>
            <a:pPr marL="857250" lvl="1" indent="-457200"/>
            <a:r>
              <a:rPr lang="en-US" sz="1600" dirty="0">
                <a:latin typeface="Helvetica Neue" charset="0"/>
                <a:ea typeface="ＭＳ Ｐゴシック" charset="0"/>
                <a:cs typeface="Helvetica Neue" charset="0"/>
                <a:hlinkClick r:id="rId5"/>
              </a:rPr>
              <a:t>http://www.lblifecoaching.com</a:t>
            </a:r>
            <a:r>
              <a:rPr lang="en-US" sz="1600" dirty="0" smtClean="0">
                <a:latin typeface="Helvetica Neue" charset="0"/>
                <a:ea typeface="ＭＳ Ｐゴシック" charset="0"/>
                <a:cs typeface="Helvetica Neue" charset="0"/>
                <a:hlinkClick r:id="rId5"/>
              </a:rPr>
              <a:t>/</a:t>
            </a:r>
            <a:r>
              <a:rPr lang="en-US" sz="1600" dirty="0" smtClean="0">
                <a:latin typeface="Helvetica Neue" charset="0"/>
                <a:ea typeface="ＭＳ Ｐゴシック" charset="0"/>
                <a:cs typeface="Helvetica Neue" charset="0"/>
              </a:rPr>
              <a:t> </a:t>
            </a:r>
          </a:p>
          <a:p>
            <a:pPr marL="457200" indent="-457200"/>
            <a:r>
              <a:rPr lang="en-US" sz="2000" dirty="0" smtClean="0">
                <a:latin typeface="Helvetica Neue" charset="0"/>
                <a:ea typeface="ＭＳ Ｐゴシック" charset="0"/>
                <a:cs typeface="Helvetica Neue" charset="0"/>
              </a:rPr>
              <a:t>Anne </a:t>
            </a:r>
            <a:r>
              <a:rPr lang="en-US" sz="2000" dirty="0" err="1" smtClean="0">
                <a:latin typeface="Helvetica Neue" charset="0"/>
                <a:ea typeface="ＭＳ Ｐゴシック" charset="0"/>
                <a:cs typeface="Helvetica Neue" charset="0"/>
              </a:rPr>
              <a:t>Bachrach</a:t>
            </a:r>
            <a:endParaRPr lang="en-US" sz="2000" dirty="0" smtClean="0">
              <a:latin typeface="Helvetica Neue" charset="0"/>
              <a:ea typeface="ＭＳ Ｐゴシック" charset="0"/>
              <a:cs typeface="Helvetica Neue" charset="0"/>
            </a:endParaRPr>
          </a:p>
          <a:p>
            <a:pPr marL="857250" lvl="1" indent="-457200"/>
            <a:r>
              <a:rPr lang="en-US" sz="1600" dirty="0">
                <a:latin typeface="Helvetica Neue" charset="0"/>
                <a:ea typeface="ＭＳ Ｐゴシック" charset="0"/>
                <a:cs typeface="Helvetica Neue" charset="0"/>
                <a:hlinkClick r:id="rId6"/>
              </a:rPr>
              <a:t>http://www.accountabilitycoach.com</a:t>
            </a:r>
            <a:r>
              <a:rPr lang="en-US" sz="1600" dirty="0" smtClean="0">
                <a:latin typeface="Helvetica Neue" charset="0"/>
                <a:ea typeface="ＭＳ Ｐゴシック" charset="0"/>
                <a:cs typeface="Helvetica Neue" charset="0"/>
                <a:hlinkClick r:id="rId6"/>
              </a:rPr>
              <a:t>/</a:t>
            </a:r>
            <a:r>
              <a:rPr lang="en-US" sz="1600" dirty="0" smtClean="0">
                <a:latin typeface="Helvetica Neue" charset="0"/>
                <a:ea typeface="ＭＳ Ｐゴシック" charset="0"/>
                <a:cs typeface="Helvetica Neue" charset="0"/>
              </a:rPr>
              <a:t> </a:t>
            </a:r>
          </a:p>
          <a:p>
            <a:pPr marL="857250" lvl="1" indent="-457200"/>
            <a:endParaRPr lang="en-US" sz="1600" dirty="0" smtClean="0">
              <a:latin typeface="Helvetica Neue" charset="0"/>
              <a:ea typeface="ＭＳ Ｐゴシック" charset="0"/>
              <a:cs typeface="Helvetica Neue" charset="0"/>
            </a:endParaRPr>
          </a:p>
          <a:p>
            <a:pPr marL="857250" lvl="1" indent="-457200"/>
            <a:endParaRPr lang="en-US" sz="1600" dirty="0">
              <a:latin typeface="Helvetica Neue" charset="0"/>
              <a:ea typeface="ＭＳ Ｐゴシック" charset="0"/>
              <a:cs typeface="Helvetica Neue"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5165643E-A4F3-164C-BB42-F728C7798E99}" type="slidenum">
              <a:rPr lang="en-US" sz="1400">
                <a:latin typeface="Helvetica Neue Light" charset="0"/>
                <a:cs typeface="Helvetica Neue Light" charset="0"/>
              </a:rPr>
              <a:pPr eaLnBrk="1" hangingPunct="1"/>
              <a:t>34</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85E601D9-1946-2443-B637-CDCC80B185FA}" type="slidenum">
              <a:rPr lang="en-US" sz="1400">
                <a:latin typeface="Helvetica Neue Light" charset="0"/>
                <a:cs typeface="Helvetica Neue Light" charset="0"/>
              </a:rPr>
              <a:pPr eaLnBrk="1" hangingPunct="1"/>
              <a:t>4</a:t>
            </a:fld>
            <a:endParaRPr lang="en-US" sz="1400">
              <a:latin typeface="Helvetica Neue Light" charset="0"/>
              <a:cs typeface="Helvetica Neue Light"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385763" y="914400"/>
            <a:ext cx="4110037" cy="4941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4"/>
          <p:cNvSpPr txBox="1">
            <a:spLocks noChangeArrowheads="1"/>
          </p:cNvSpPr>
          <p:nvPr/>
        </p:nvSpPr>
        <p:spPr bwMode="auto">
          <a:xfrm>
            <a:off x="2514600" y="3170238"/>
            <a:ext cx="6477000" cy="1154112"/>
          </a:xfrm>
          <a:prstGeom prst="rect">
            <a:avLst/>
          </a:prstGeom>
          <a:solidFill>
            <a:schemeClr val="bg1">
              <a:lumMod val="85000"/>
              <a:alpha val="79000"/>
            </a:schemeClr>
          </a:solidFill>
          <a:ln w="9525">
            <a:no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Aft>
                <a:spcPts val="600"/>
              </a:spcAft>
              <a:defRPr/>
            </a:pPr>
            <a:r>
              <a:rPr lang="ja-JP" altLang="en-US" sz="1600" dirty="0" smtClean="0">
                <a:latin typeface="Helvetica Neue Light"/>
                <a:cs typeface="Helvetica Neue Light"/>
              </a:rPr>
              <a:t>“</a:t>
            </a:r>
            <a:r>
              <a:rPr lang="en-US" sz="1600" dirty="0">
                <a:latin typeface="Helvetica Neue Light"/>
                <a:cs typeface="Helvetica Neue Light"/>
              </a:rPr>
              <a:t>You have the potential for creating a powerful and clear distinction that captivates, fascinates, inspires, influences and engages others to become advocates of who you are and your unique promise of value</a:t>
            </a:r>
            <a:r>
              <a:rPr lang="en-US" sz="1600" dirty="0" smtClean="0">
                <a:latin typeface="Helvetica Neue Light"/>
                <a:cs typeface="Helvetica Neue Light"/>
              </a:rPr>
              <a:t>.</a:t>
            </a:r>
            <a:r>
              <a:rPr lang="ja-JP" altLang="en-US" sz="1600" dirty="0" smtClean="0">
                <a:latin typeface="Helvetica Neue Light"/>
                <a:cs typeface="Helvetica Neue Light"/>
              </a:rPr>
              <a:t>”</a:t>
            </a:r>
            <a:endParaRPr lang="en-US" sz="1600" dirty="0" smtClean="0">
              <a:latin typeface="Helvetica Neue Light"/>
              <a:cs typeface="Helvetica Neue Light"/>
            </a:endParaRPr>
          </a:p>
          <a:p>
            <a:pPr algn="r" eaLnBrk="1" hangingPunct="1">
              <a:spcAft>
                <a:spcPts val="600"/>
              </a:spcAft>
              <a:defRPr/>
            </a:pPr>
            <a:r>
              <a:rPr lang="en-US" sz="1600" dirty="0" smtClean="0">
                <a:latin typeface="Helvetica Neue Light"/>
                <a:cs typeface="Helvetica Neue Light"/>
              </a:rPr>
              <a:t>- Lethia Owens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Patty Cook is Passionate About:</a:t>
            </a:r>
            <a:endParaRPr lang="en-US" spc="100" dirty="0">
              <a:latin typeface="Helvetica Neue Light"/>
              <a:ea typeface="ＭＳ Ｐゴシック" charset="0"/>
              <a:cs typeface="Helvetica Neue Light"/>
            </a:endParaRPr>
          </a:p>
        </p:txBody>
      </p:sp>
      <p:sp>
        <p:nvSpPr>
          <p:cNvPr id="19458"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0FAD9491-6B34-1C48-A5E7-0530FACE4FE0}" type="slidenum">
              <a:rPr lang="en-US" sz="1400">
                <a:latin typeface="Helvetica Neue Light" charset="0"/>
                <a:cs typeface="Helvetica Neue Light" charset="0"/>
              </a:rPr>
              <a:pPr eaLnBrk="1" hangingPunct="1"/>
              <a:t>5</a:t>
            </a:fld>
            <a:endParaRPr lang="en-US" sz="1400">
              <a:latin typeface="Helvetica Neue Light" charset="0"/>
              <a:cs typeface="Helvetica Neue Light" charset="0"/>
            </a:endParaRPr>
          </a:p>
        </p:txBody>
      </p:sp>
      <p:sp>
        <p:nvSpPr>
          <p:cNvPr id="19459" name="Content Placeholder 2"/>
          <p:cNvSpPr txBox="1">
            <a:spLocks/>
          </p:cNvSpPr>
          <p:nvPr/>
        </p:nvSpPr>
        <p:spPr bwMode="auto">
          <a:xfrm>
            <a:off x="2895600" y="1447800"/>
            <a:ext cx="5791200"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lvl1pPr marL="285750" indent="-2857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buFont typeface="Arial" charset="0"/>
              <a:buChar char="•"/>
            </a:pPr>
            <a:r>
              <a:rPr lang="en-US" sz="2200" dirty="0" smtClean="0">
                <a:latin typeface="Helvetica Neue Light" charset="0"/>
                <a:cs typeface="Helvetica Neue Light" charset="0"/>
              </a:rPr>
              <a:t>Helping individuals ignite their inner genius and create powerful plans of action for a life aligned with their vision, values and strengths. </a:t>
            </a:r>
          </a:p>
          <a:p>
            <a:pPr>
              <a:buFont typeface="Arial" charset="0"/>
              <a:buChar char="•"/>
            </a:pPr>
            <a:r>
              <a:rPr lang="en-US" sz="2200" dirty="0" smtClean="0">
                <a:latin typeface="Helvetica Neue Light" charset="0"/>
                <a:cs typeface="Helvetica Neue Light" charset="0"/>
              </a:rPr>
              <a:t>Speaking as a method of touching the lives of others.</a:t>
            </a:r>
          </a:p>
          <a:p>
            <a:pPr>
              <a:buFont typeface="Arial" charset="0"/>
              <a:buChar char="•"/>
            </a:pPr>
            <a:r>
              <a:rPr lang="en-US" sz="2200" dirty="0" smtClean="0">
                <a:latin typeface="Helvetica Neue Light" charset="0"/>
                <a:cs typeface="Helvetica Neue Light" charset="0"/>
              </a:rPr>
              <a:t>Teaching </a:t>
            </a:r>
            <a:r>
              <a:rPr lang="en-US" sz="2200" dirty="0">
                <a:latin typeface="Helvetica Neue Light" charset="0"/>
                <a:cs typeface="Helvetica Neue Light" charset="0"/>
              </a:rPr>
              <a:t>learnable </a:t>
            </a:r>
            <a:r>
              <a:rPr lang="en-US" sz="2200" dirty="0" smtClean="0">
                <a:latin typeface="Helvetica Neue Light" charset="0"/>
                <a:cs typeface="Helvetica Neue Light" charset="0"/>
              </a:rPr>
              <a:t>skills as a way to empower and equip others.</a:t>
            </a:r>
          </a:p>
          <a:p>
            <a:pPr>
              <a:buFont typeface="Arial" charset="0"/>
              <a:buChar char="•"/>
            </a:pPr>
            <a:r>
              <a:rPr lang="en-US" sz="2200" dirty="0" smtClean="0">
                <a:latin typeface="Helvetica Neue Light" charset="0"/>
                <a:cs typeface="Helvetica Neue Light" charset="0"/>
              </a:rPr>
              <a:t>Helping individuals uncover and address self-limiting behavior and thought patterns.</a:t>
            </a:r>
          </a:p>
          <a:p>
            <a:pPr>
              <a:buFont typeface="Arial" charset="0"/>
              <a:buChar char="•"/>
            </a:pPr>
            <a:r>
              <a:rPr lang="en-US" sz="2200" dirty="0" smtClean="0">
                <a:solidFill>
                  <a:srgbClr val="262626"/>
                </a:solidFill>
                <a:latin typeface="Helvetica Neue Light"/>
                <a:cs typeface="Helvetica Neue Light"/>
              </a:rPr>
              <a:t>Helping clients </a:t>
            </a:r>
            <a:r>
              <a:rPr lang="en-US" sz="2200" dirty="0">
                <a:solidFill>
                  <a:srgbClr val="262626"/>
                </a:solidFill>
                <a:latin typeface="Helvetica Neue Light"/>
                <a:cs typeface="Helvetica Neue Light"/>
              </a:rPr>
              <a:t>triumph over their challenges by igniting the power within them to change or improve their situation.</a:t>
            </a:r>
          </a:p>
          <a:p>
            <a:pPr>
              <a:buFont typeface="Arial" charset="0"/>
              <a:buChar char="•"/>
            </a:pPr>
            <a:endParaRPr lang="en-US" sz="2200" dirty="0">
              <a:latin typeface="Helvetica Neue Light" charset="0"/>
              <a:cs typeface="Helvetica Neue Light" charset="0"/>
            </a:endParaRPr>
          </a:p>
        </p:txBody>
      </p:sp>
      <p:pic>
        <p:nvPicPr>
          <p:cNvPr id="19460" name="Picture 2" descr="professionalwoman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47788"/>
            <a:ext cx="1874838"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p:cNvGrpSpPr>
            <a:grpSpLocks/>
          </p:cNvGrpSpPr>
          <p:nvPr/>
        </p:nvGrpSpPr>
        <p:grpSpPr bwMode="auto">
          <a:xfrm>
            <a:off x="685800" y="1524000"/>
            <a:ext cx="7656513" cy="4703763"/>
            <a:chOff x="269011" y="1544739"/>
            <a:chExt cx="7655990" cy="4703661"/>
          </a:xfrm>
        </p:grpSpPr>
        <p:pic>
          <p:nvPicPr>
            <p:cNvPr id="204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1" y="1544739"/>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1" y="3505200"/>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5"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Quote on Genius</a:t>
            </a:r>
            <a:endParaRPr lang="en-US" spc="100" dirty="0">
              <a:latin typeface="Helvetica Neue Light"/>
              <a:ea typeface="ＭＳ Ｐゴシック" charset="0"/>
              <a:cs typeface="Helvetica Neue Light"/>
            </a:endParaRPr>
          </a:p>
        </p:txBody>
      </p:sp>
      <p:sp>
        <p:nvSpPr>
          <p:cNvPr id="20483" name="Content Placeholder 2"/>
          <p:cNvSpPr>
            <a:spLocks noGrp="1"/>
          </p:cNvSpPr>
          <p:nvPr>
            <p:ph idx="1"/>
          </p:nvPr>
        </p:nvSpPr>
        <p:spPr/>
        <p:txBody>
          <a:bodyPr/>
          <a:lstStyle/>
          <a:p>
            <a:pPr marL="0" indent="0" algn="ctr">
              <a:buFont typeface="Arial" charset="0"/>
              <a:buNone/>
            </a:pPr>
            <a:endParaRPr lang="en-US" sz="4500" dirty="0">
              <a:latin typeface="Helvetica Neue Light" charset="0"/>
              <a:ea typeface="ＭＳ Ｐゴシック" charset="0"/>
              <a:cs typeface="Helvetica Neue Light" charset="0"/>
            </a:endParaRPr>
          </a:p>
          <a:p>
            <a:pPr marL="0" indent="0" algn="ctr">
              <a:buNone/>
            </a:pPr>
            <a:r>
              <a:rPr lang="en-US" sz="3500" dirty="0">
                <a:latin typeface="Helvetica Neue Light" charset="0"/>
                <a:ea typeface="ＭＳ Ｐゴシック" charset="0"/>
                <a:cs typeface="Helvetica Neue Light" charset="0"/>
              </a:rPr>
              <a:t>Genius is not so much about new ideas as it is about clarity of ideas. Two people can have the same idea yet it will be genius in the one and mediocrity in the other.</a:t>
            </a:r>
          </a:p>
          <a:p>
            <a:pPr marL="0" indent="0" algn="ctr">
              <a:buNone/>
            </a:pPr>
            <a:endParaRPr lang="en-US" sz="3500" dirty="0">
              <a:latin typeface="Helvetica Neue Light" charset="0"/>
              <a:ea typeface="ＭＳ Ｐゴシック" charset="0"/>
              <a:cs typeface="Helvetica Neue Light" charset="0"/>
            </a:endParaRPr>
          </a:p>
          <a:p>
            <a:pPr algn="ctr">
              <a:buFontTx/>
              <a:buChar char="-"/>
            </a:pPr>
            <a:r>
              <a:rPr lang="en-US" sz="3500" dirty="0" smtClean="0">
                <a:latin typeface="Helvetica Neue Light" charset="0"/>
                <a:ea typeface="ＭＳ Ｐゴシック" charset="0"/>
                <a:cs typeface="Helvetica Neue Light" charset="0"/>
              </a:rPr>
              <a:t>Kevin </a:t>
            </a:r>
            <a:r>
              <a:rPr lang="en-US" sz="3500" dirty="0" err="1" smtClean="0">
                <a:latin typeface="Helvetica Neue Light" charset="0"/>
                <a:ea typeface="ＭＳ Ｐゴシック" charset="0"/>
                <a:cs typeface="Helvetica Neue Light" charset="0"/>
              </a:rPr>
              <a:t>Solway</a:t>
            </a:r>
            <a:endParaRPr lang="en-US" sz="3500" dirty="0" smtClean="0">
              <a:latin typeface="Helvetica Neue Light" charset="0"/>
              <a:ea typeface="ＭＳ Ｐゴシック" charset="0"/>
              <a:cs typeface="Helvetica Neue Light"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CE0D4174-4D72-7748-B383-2D03464B23F4}" type="slidenum">
              <a:rPr lang="en-US" sz="1400">
                <a:latin typeface="Helvetica Neue Light" charset="0"/>
                <a:cs typeface="Helvetica Neue Light" charset="0"/>
              </a:rPr>
              <a:pPr eaLnBrk="1" hangingPunct="1"/>
              <a:t>6</a:t>
            </a:fld>
            <a:endParaRPr lang="en-US" sz="1400">
              <a:latin typeface="Helvetica Neue Light" charset="0"/>
              <a:cs typeface="Helvetica Neue Light" charset="0"/>
            </a:endParaRPr>
          </a:p>
        </p:txBody>
      </p:sp>
    </p:spTree>
    <p:extLst>
      <p:ext uri="{BB962C8B-B14F-4D97-AF65-F5344CB8AC3E}">
        <p14:creationId xmlns:p14="http://schemas.microsoft.com/office/powerpoint/2010/main" val="3513654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2"/>
          <p:cNvGrpSpPr>
            <a:grpSpLocks/>
          </p:cNvGrpSpPr>
          <p:nvPr/>
        </p:nvGrpSpPr>
        <p:grpSpPr bwMode="auto">
          <a:xfrm>
            <a:off x="685800" y="1524000"/>
            <a:ext cx="7656513" cy="4703763"/>
            <a:chOff x="269011" y="1544739"/>
            <a:chExt cx="7655990" cy="4703661"/>
          </a:xfrm>
        </p:grpSpPr>
        <p:pic>
          <p:nvPicPr>
            <p:cNvPr id="204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9011" y="1544739"/>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4191001" y="3505200"/>
              <a:ext cx="3734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85"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Authentic Branding</a:t>
            </a:r>
            <a:endParaRPr lang="en-US" spc="100" dirty="0">
              <a:latin typeface="Helvetica Neue Light"/>
              <a:ea typeface="ＭＳ Ｐゴシック" charset="0"/>
              <a:cs typeface="Helvetica Neue Light"/>
            </a:endParaRPr>
          </a:p>
        </p:txBody>
      </p:sp>
      <p:sp>
        <p:nvSpPr>
          <p:cNvPr id="20483" name="Content Placeholder 2"/>
          <p:cNvSpPr>
            <a:spLocks noGrp="1"/>
          </p:cNvSpPr>
          <p:nvPr>
            <p:ph idx="1"/>
          </p:nvPr>
        </p:nvSpPr>
        <p:spPr/>
        <p:txBody>
          <a:bodyPr/>
          <a:lstStyle/>
          <a:p>
            <a:pPr marL="0" indent="0" algn="ctr">
              <a:buFont typeface="Arial" charset="0"/>
              <a:buNone/>
            </a:pPr>
            <a:endParaRPr lang="en-US" sz="4500">
              <a:latin typeface="Helvetica Neue Light" charset="0"/>
              <a:ea typeface="ＭＳ Ｐゴシック" charset="0"/>
              <a:cs typeface="Helvetica Neue Light" charset="0"/>
            </a:endParaRPr>
          </a:p>
          <a:p>
            <a:pPr marL="0" indent="0" algn="ctr">
              <a:buFont typeface="Arial" charset="0"/>
              <a:buNone/>
            </a:pPr>
            <a:r>
              <a:rPr lang="en-US" sz="3500">
                <a:latin typeface="Helvetica Neue Light" charset="0"/>
                <a:ea typeface="ＭＳ Ｐゴシック" charset="0"/>
                <a:cs typeface="Helvetica Neue Light" charset="0"/>
              </a:rPr>
              <a:t>Building an irresistible brand is simply giving yourself permission to become more of who you really are.</a:t>
            </a:r>
          </a:p>
          <a:p>
            <a:pPr marL="0" indent="0" algn="ctr">
              <a:buFont typeface="Arial" charset="0"/>
              <a:buNone/>
            </a:pPr>
            <a:r>
              <a:rPr lang="en-US" sz="3500">
                <a:latin typeface="Helvetica Neue Light" charset="0"/>
                <a:ea typeface="ＭＳ Ｐゴシック" charset="0"/>
                <a:cs typeface="Helvetica Neue Light" charset="0"/>
              </a:rPr>
              <a:t>- Lethia Owens</a:t>
            </a:r>
          </a:p>
          <a:p>
            <a:pPr marL="0" indent="0" algn="ctr">
              <a:buFont typeface="Arial" charset="0"/>
              <a:buNone/>
            </a:pPr>
            <a:r>
              <a:rPr lang="en-US" sz="1600">
                <a:latin typeface="Helvetica Neue Light" charset="0"/>
                <a:ea typeface="ＭＳ Ｐゴシック" charset="0"/>
                <a:cs typeface="Helvetica Neue Light" charset="0"/>
              </a:rPr>
              <a:t>Ranked #8 Among the Top 30 Brand Gurus in the World</a:t>
            </a:r>
          </a:p>
          <a:p>
            <a:pPr marL="0" indent="0" algn="ctr">
              <a:buFont typeface="Arial" charset="0"/>
              <a:buNone/>
            </a:pPr>
            <a:endParaRPr lang="en-US" sz="3500">
              <a:latin typeface="Helvetica Neue Light" charset="0"/>
              <a:ea typeface="ＭＳ Ｐゴシック" charset="0"/>
              <a:cs typeface="Helvetica Neue Light" charset="0"/>
            </a:endParaRPr>
          </a:p>
        </p:txBody>
      </p:sp>
      <p:sp>
        <p:nvSpPr>
          <p:cNvPr id="20484"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CE0D4174-4D72-7748-B383-2D03464B23F4}" type="slidenum">
              <a:rPr lang="en-US" sz="1400">
                <a:latin typeface="Helvetica Neue Light" charset="0"/>
                <a:cs typeface="Helvetica Neue Light" charset="0"/>
              </a:rPr>
              <a:pPr eaLnBrk="1" hangingPunct="1"/>
              <a:t>7</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15 Facets of an Irresistible Brand</a:t>
            </a:r>
            <a:endParaRPr lang="en-US" spc="100" dirty="0">
              <a:latin typeface="Helvetica Neue Light"/>
              <a:ea typeface="ＭＳ Ｐゴシック" charset="0"/>
              <a:cs typeface="Helvetica Neue Light"/>
            </a:endParaRPr>
          </a:p>
        </p:txBody>
      </p:sp>
      <p:sp>
        <p:nvSpPr>
          <p:cNvPr id="21506" name="Content Placeholder 2"/>
          <p:cNvSpPr>
            <a:spLocks noGrp="1"/>
          </p:cNvSpPr>
          <p:nvPr>
            <p:ph idx="1"/>
          </p:nvPr>
        </p:nvSpPr>
        <p:spPr/>
        <p:txBody>
          <a:bodyPr/>
          <a:lstStyle/>
          <a:p>
            <a:pPr marL="457200" indent="-457200">
              <a:buFont typeface="Calibri" charset="0"/>
              <a:buAutoNum type="arabicPeriod"/>
            </a:pPr>
            <a:r>
              <a:rPr lang="en-US" sz="2000" dirty="0">
                <a:latin typeface="Helvetica Neue" charset="0"/>
                <a:ea typeface="ＭＳ Ｐゴシック" charset="0"/>
                <a:cs typeface="Helvetica Neue" charset="0"/>
              </a:rPr>
              <a:t>Brand Name </a:t>
            </a:r>
          </a:p>
          <a:p>
            <a:pPr marL="457200" indent="-457200">
              <a:buFont typeface="Calibri" charset="0"/>
              <a:buAutoNum type="arabicPeriod"/>
            </a:pPr>
            <a:r>
              <a:rPr lang="en-US" sz="2000" dirty="0">
                <a:latin typeface="Helvetica Neue" charset="0"/>
                <a:ea typeface="ＭＳ Ｐゴシック" charset="0"/>
                <a:cs typeface="Helvetica Neue" charset="0"/>
              </a:rPr>
              <a:t>Tagline</a:t>
            </a:r>
          </a:p>
          <a:p>
            <a:pPr marL="457200" indent="-457200">
              <a:buFont typeface="Calibri" charset="0"/>
              <a:buAutoNum type="arabicPeriod"/>
            </a:pPr>
            <a:r>
              <a:rPr lang="en-US" sz="2000" dirty="0">
                <a:latin typeface="Helvetica Neue" charset="0"/>
                <a:ea typeface="ＭＳ Ｐゴシック" charset="0"/>
                <a:cs typeface="Helvetica Neue" charset="0"/>
              </a:rPr>
              <a:t>Position Statement</a:t>
            </a:r>
          </a:p>
          <a:p>
            <a:pPr marL="457200" indent="-457200">
              <a:buFont typeface="Calibri" charset="0"/>
              <a:buAutoNum type="arabicPeriod"/>
            </a:pPr>
            <a:r>
              <a:rPr lang="en-US" sz="2000" dirty="0">
                <a:latin typeface="Helvetica Neue" charset="0"/>
                <a:ea typeface="ＭＳ Ｐゴシック" charset="0"/>
                <a:cs typeface="Helvetica Neue" charset="0"/>
              </a:rPr>
              <a:t>Target Market </a:t>
            </a:r>
          </a:p>
          <a:p>
            <a:pPr marL="857250" lvl="1" indent="-457200"/>
            <a:r>
              <a:rPr lang="en-US" sz="1600" dirty="0">
                <a:latin typeface="Helvetica Neue" charset="0"/>
                <a:ea typeface="ＭＳ Ｐゴシック" charset="0"/>
                <a:cs typeface="Helvetica Neue" charset="0"/>
              </a:rPr>
              <a:t>Demographics, </a:t>
            </a:r>
          </a:p>
          <a:p>
            <a:pPr marL="857250" lvl="1" indent="-457200"/>
            <a:r>
              <a:rPr lang="en-US" sz="1600" dirty="0">
                <a:latin typeface="Helvetica Neue" charset="0"/>
                <a:ea typeface="ＭＳ Ｐゴシック" charset="0"/>
                <a:cs typeface="Helvetica Neue" charset="0"/>
              </a:rPr>
              <a:t>Psychographics </a:t>
            </a:r>
          </a:p>
          <a:p>
            <a:pPr marL="857250" lvl="1" indent="-457200"/>
            <a:r>
              <a:rPr lang="en-US" sz="1600" dirty="0">
                <a:latin typeface="Helvetica Neue" charset="0"/>
                <a:ea typeface="ＭＳ Ｐゴシック" charset="0"/>
                <a:cs typeface="Helvetica Neue" charset="0"/>
              </a:rPr>
              <a:t>Sociographics</a:t>
            </a:r>
          </a:p>
          <a:p>
            <a:pPr marL="457200" indent="-457200">
              <a:buFont typeface="Calibri" charset="0"/>
              <a:buAutoNum type="arabicPeriod"/>
            </a:pPr>
            <a:r>
              <a:rPr lang="en-US" sz="2000" dirty="0">
                <a:latin typeface="Helvetica Neue" charset="0"/>
                <a:ea typeface="ＭＳ Ｐゴシック" charset="0"/>
                <a:cs typeface="Helvetica Neue" charset="0"/>
              </a:rPr>
              <a:t>Niche </a:t>
            </a:r>
          </a:p>
          <a:p>
            <a:pPr marL="457200" indent="-457200">
              <a:buFont typeface="Calibri" charset="0"/>
              <a:buAutoNum type="arabicPeriod"/>
            </a:pPr>
            <a:r>
              <a:rPr lang="en-US" sz="2000" dirty="0">
                <a:latin typeface="Helvetica Neue" charset="0"/>
                <a:ea typeface="ＭＳ Ｐゴシック" charset="0"/>
                <a:cs typeface="Helvetica Neue" charset="0"/>
              </a:rPr>
              <a:t>Expertise </a:t>
            </a:r>
          </a:p>
          <a:p>
            <a:pPr marL="457200" indent="-457200">
              <a:buFont typeface="Calibri" charset="0"/>
              <a:buAutoNum type="arabicPeriod"/>
            </a:pPr>
            <a:r>
              <a:rPr lang="en-US" sz="2000" dirty="0">
                <a:latin typeface="Helvetica Neue" charset="0"/>
                <a:ea typeface="ＭＳ Ｐゴシック" charset="0"/>
                <a:cs typeface="Helvetica Neue" charset="0"/>
              </a:rPr>
              <a:t>Title</a:t>
            </a:r>
          </a:p>
          <a:p>
            <a:pPr marL="457200" indent="-457200">
              <a:buFont typeface="Calibri" charset="0"/>
              <a:buAutoNum type="arabicPeriod"/>
            </a:pPr>
            <a:r>
              <a:rPr lang="en-US" sz="2000" dirty="0" smtClean="0">
                <a:latin typeface="Helvetica Neue" charset="0"/>
                <a:ea typeface="ＭＳ Ｐゴシック" charset="0"/>
                <a:cs typeface="Helvetica Neue" charset="0"/>
              </a:rPr>
              <a:t>Brand Keywords</a:t>
            </a:r>
            <a:endParaRPr lang="en-US" sz="2000" dirty="0">
              <a:latin typeface="Helvetica Neue" charset="0"/>
              <a:ea typeface="ＭＳ Ｐゴシック" charset="0"/>
              <a:cs typeface="Helvetica Neue" charset="0"/>
            </a:endParaRPr>
          </a:p>
          <a:p>
            <a:pPr marL="457200" indent="-457200">
              <a:buFont typeface="Calibri" charset="0"/>
              <a:buAutoNum type="arabicPeriod"/>
            </a:pPr>
            <a:r>
              <a:rPr lang="en-US" sz="2000" dirty="0" smtClean="0">
                <a:latin typeface="Helvetica Neue" charset="0"/>
                <a:ea typeface="ＭＳ Ｐゴシック" charset="0"/>
                <a:cs typeface="Helvetica Neue" charset="0"/>
              </a:rPr>
              <a:t>Visual Brand Assets (Brand Colors, Typography, Web Design, Logo, Etc.)</a:t>
            </a:r>
            <a:endParaRPr lang="en-US" sz="2000" dirty="0">
              <a:latin typeface="Helvetica Neue" charset="0"/>
              <a:ea typeface="ＭＳ Ｐゴシック" charset="0"/>
              <a:cs typeface="Helvetica Neue" charset="0"/>
            </a:endParaRPr>
          </a:p>
          <a:p>
            <a:pPr marL="457200" indent="-457200">
              <a:buFont typeface="Calibri" charset="0"/>
              <a:buAutoNum type="arabicPeriod"/>
            </a:pPr>
            <a:endParaRPr lang="en-US" sz="2000" dirty="0">
              <a:latin typeface="Helvetica Neue" charset="0"/>
              <a:ea typeface="ＭＳ Ｐゴシック" charset="0"/>
              <a:cs typeface="Helvetica Neue" charset="0"/>
            </a:endParaRPr>
          </a:p>
        </p:txBody>
      </p:sp>
      <p:sp>
        <p:nvSpPr>
          <p:cNvPr id="2150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5165643E-A4F3-164C-BB42-F728C7798E99}" type="slidenum">
              <a:rPr lang="en-US" sz="1400">
                <a:latin typeface="Helvetica Neue Light" charset="0"/>
                <a:cs typeface="Helvetica Neue Light" charset="0"/>
              </a:rPr>
              <a:pPr eaLnBrk="1" hangingPunct="1"/>
              <a:t>8</a:t>
            </a:fld>
            <a:endParaRPr lang="en-US" sz="1400">
              <a:latin typeface="Helvetica Neue Light" charset="0"/>
              <a:cs typeface="Helvetica Neue Light" charset="0"/>
            </a:endParaRPr>
          </a:p>
        </p:txBody>
      </p:sp>
      <p:pic>
        <p:nvPicPr>
          <p:cNvPr id="21508" name="Picture 1" descr="diamo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74800"/>
            <a:ext cx="4852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231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descr="diamond.jpg"/>
          <p:cNvPicPr>
            <a:picLocks noChangeAspect="1"/>
          </p:cNvPicPr>
          <p:nvPr/>
        </p:nvPicPr>
        <p:blipFill rotWithShape="1">
          <a:blip r:embed="rId2">
            <a:extLst>
              <a:ext uri="{28A0092B-C50C-407E-A947-70E740481C1C}">
                <a14:useLocalDpi xmlns:a14="http://schemas.microsoft.com/office/drawing/2010/main" val="0"/>
              </a:ext>
            </a:extLst>
          </a:blip>
          <a:srcRect r="8966"/>
          <a:stretch/>
        </p:blipFill>
        <p:spPr bwMode="auto">
          <a:xfrm>
            <a:off x="4595812" y="1422400"/>
            <a:ext cx="4417864"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Content Placeholder 2"/>
          <p:cNvSpPr>
            <a:spLocks noGrp="1"/>
          </p:cNvSpPr>
          <p:nvPr>
            <p:ph idx="1"/>
          </p:nvPr>
        </p:nvSpPr>
        <p:spPr/>
        <p:txBody>
          <a:bodyPr/>
          <a:lstStyle/>
          <a:p>
            <a:pPr marL="457200" indent="-457200">
              <a:buFont typeface="Calibri" charset="0"/>
              <a:buAutoNum type="arabicPeriod" startAt="10"/>
            </a:pPr>
            <a:r>
              <a:rPr lang="en-US" sz="2000" dirty="0">
                <a:latin typeface="Helvetica Neue" charset="0"/>
                <a:ea typeface="ＭＳ Ｐゴシック" charset="0"/>
                <a:cs typeface="Helvetica Neue" charset="0"/>
              </a:rPr>
              <a:t>Ideal Profiles</a:t>
            </a:r>
          </a:p>
          <a:p>
            <a:pPr lvl="1"/>
            <a:r>
              <a:rPr lang="en-US" sz="1600" dirty="0">
                <a:latin typeface="Helvetica Neue" charset="0"/>
                <a:ea typeface="ＭＳ Ｐゴシック" charset="0"/>
                <a:cs typeface="Helvetica Neue" charset="0"/>
              </a:rPr>
              <a:t>Ideal Client </a:t>
            </a:r>
          </a:p>
          <a:p>
            <a:pPr lvl="1"/>
            <a:r>
              <a:rPr lang="en-US" sz="1600" dirty="0">
                <a:latin typeface="Helvetica Neue" charset="0"/>
                <a:ea typeface="ＭＳ Ｐゴシック" charset="0"/>
                <a:cs typeface="Helvetica Neue" charset="0"/>
              </a:rPr>
              <a:t>Ideal JV Partner</a:t>
            </a:r>
          </a:p>
          <a:p>
            <a:pPr lvl="1"/>
            <a:r>
              <a:rPr lang="en-US" sz="1600" dirty="0">
                <a:latin typeface="Helvetica Neue" charset="0"/>
                <a:ea typeface="ＭＳ Ｐゴシック" charset="0"/>
                <a:cs typeface="Helvetica Neue" charset="0"/>
              </a:rPr>
              <a:t>Ideal Team </a:t>
            </a:r>
          </a:p>
          <a:p>
            <a:pPr lvl="1"/>
            <a:r>
              <a:rPr lang="en-US" sz="1600" dirty="0">
                <a:latin typeface="Helvetica Neue" charset="0"/>
                <a:ea typeface="ＭＳ Ｐゴシック" charset="0"/>
                <a:cs typeface="Helvetica Neue" charset="0"/>
              </a:rPr>
              <a:t>Ideal Tribe Member</a:t>
            </a:r>
          </a:p>
          <a:p>
            <a:pPr marL="457200" indent="-457200">
              <a:buFont typeface="Calibri" charset="0"/>
              <a:buAutoNum type="arabicPeriod" startAt="10"/>
            </a:pPr>
            <a:r>
              <a:rPr lang="en-US" sz="2000" dirty="0">
                <a:latin typeface="Helvetica Neue" charset="0"/>
                <a:ea typeface="ＭＳ Ｐゴシック" charset="0"/>
                <a:cs typeface="Helvetica Neue" charset="0"/>
              </a:rPr>
              <a:t>Tribe Name</a:t>
            </a:r>
          </a:p>
          <a:p>
            <a:pPr marL="457200" indent="-457200">
              <a:buFont typeface="Calibri" charset="0"/>
              <a:buAutoNum type="arabicPeriod" startAt="10"/>
            </a:pPr>
            <a:r>
              <a:rPr lang="en-US" sz="2000" dirty="0">
                <a:latin typeface="Helvetica Neue" charset="0"/>
                <a:ea typeface="ＭＳ Ｐゴシック" charset="0"/>
                <a:cs typeface="Helvetica Neue" charset="0"/>
              </a:rPr>
              <a:t>Movement </a:t>
            </a:r>
          </a:p>
          <a:p>
            <a:pPr marL="457200" indent="-457200">
              <a:buFont typeface="Calibri" charset="0"/>
              <a:buAutoNum type="arabicPeriod" startAt="10"/>
            </a:pPr>
            <a:r>
              <a:rPr lang="en-US" sz="2000" dirty="0">
                <a:latin typeface="Helvetica Neue" charset="0"/>
                <a:ea typeface="ＭＳ Ｐゴシック" charset="0"/>
                <a:cs typeface="Helvetica Neue" charset="0"/>
              </a:rPr>
              <a:t>Irresistible Free Offer (Pink Spoon)</a:t>
            </a:r>
          </a:p>
          <a:p>
            <a:pPr marL="457200" indent="-457200">
              <a:buFont typeface="Calibri" charset="0"/>
              <a:buAutoNum type="arabicPeriod" startAt="10"/>
            </a:pPr>
            <a:r>
              <a:rPr lang="en-US" sz="2000" dirty="0" smtClean="0">
                <a:latin typeface="Helvetica Neue" charset="0"/>
                <a:ea typeface="ＭＳ Ｐゴシック" charset="0"/>
                <a:cs typeface="Helvetica Neue" charset="0"/>
              </a:rPr>
              <a:t>Irresistible Signature Program (ISP) </a:t>
            </a:r>
            <a:endParaRPr lang="en-US" sz="2000" dirty="0">
              <a:latin typeface="Helvetica Neue" charset="0"/>
              <a:ea typeface="ＭＳ Ｐゴシック" charset="0"/>
              <a:cs typeface="Helvetica Neue" charset="0"/>
            </a:endParaRPr>
          </a:p>
          <a:p>
            <a:pPr marL="457200" indent="-457200">
              <a:buFont typeface="Calibri" charset="0"/>
              <a:buAutoNum type="arabicPeriod" startAt="10"/>
            </a:pPr>
            <a:r>
              <a:rPr lang="en-US" sz="2000" dirty="0">
                <a:latin typeface="Helvetica Neue" charset="0"/>
                <a:ea typeface="ＭＳ Ｐゴシック" charset="0"/>
                <a:cs typeface="Helvetica Neue" charset="0"/>
              </a:rPr>
              <a:t>Expert Story</a:t>
            </a:r>
          </a:p>
          <a:p>
            <a:pPr lvl="1"/>
            <a:r>
              <a:rPr lang="en-US" sz="1600" dirty="0">
                <a:latin typeface="Helvetica Neue" charset="0"/>
                <a:ea typeface="ＭＳ Ｐゴシック" charset="0"/>
                <a:cs typeface="Helvetica Neue" charset="0"/>
              </a:rPr>
              <a:t>Your Irresistible About Page (400-800 words)</a:t>
            </a:r>
          </a:p>
          <a:p>
            <a:pPr lvl="1"/>
            <a:r>
              <a:rPr lang="en-US" sz="1600" dirty="0">
                <a:latin typeface="Helvetica Neue" charset="0"/>
                <a:ea typeface="ＭＳ Ｐゴシック" charset="0"/>
                <a:cs typeface="Helvetica Neue" charset="0"/>
              </a:rPr>
              <a:t>Your Irresistible Bio - Short Form (200-400 words)</a:t>
            </a:r>
          </a:p>
          <a:p>
            <a:pPr lvl="1"/>
            <a:r>
              <a:rPr lang="en-US" sz="1600" dirty="0">
                <a:latin typeface="Helvetica Neue" charset="0"/>
                <a:ea typeface="ＭＳ Ｐゴシック" charset="0"/>
                <a:cs typeface="Helvetica Neue" charset="0"/>
              </a:rPr>
              <a:t>Your Essential Marketing Message (75-150 words)</a:t>
            </a:r>
          </a:p>
          <a:p>
            <a:pPr marL="457200" indent="-457200">
              <a:buFont typeface="Calibri" charset="0"/>
              <a:buAutoNum type="arabicPeriod" startAt="10"/>
            </a:pPr>
            <a:endParaRPr lang="en-US" sz="2000" dirty="0">
              <a:latin typeface="Helvetica Neue" charset="0"/>
              <a:ea typeface="ＭＳ Ｐゴシック" charset="0"/>
              <a:cs typeface="Helvetica Neue" charset="0"/>
            </a:endParaRPr>
          </a:p>
        </p:txBody>
      </p:sp>
      <p:sp>
        <p:nvSpPr>
          <p:cNvPr id="18433" name="Title 1"/>
          <p:cNvSpPr>
            <a:spLocks noGrp="1"/>
          </p:cNvSpPr>
          <p:nvPr>
            <p:ph type="title"/>
          </p:nvPr>
        </p:nvSpPr>
        <p:spPr>
          <a:xfrm>
            <a:off x="381000" y="274638"/>
            <a:ext cx="8382000" cy="1028700"/>
          </a:xfrm>
        </p:spPr>
        <p:txBody>
          <a:bodyPr/>
          <a:lstStyle/>
          <a:p>
            <a:pPr>
              <a:defRPr/>
            </a:pPr>
            <a:r>
              <a:rPr lang="en-US" spc="100" dirty="0" smtClean="0">
                <a:latin typeface="Helvetica Neue Light"/>
                <a:ea typeface="ＭＳ Ｐゴシック" charset="0"/>
                <a:cs typeface="Helvetica Neue Light"/>
              </a:rPr>
              <a:t>15 Facets of an Irresistible Brand </a:t>
            </a:r>
            <a:r>
              <a:rPr lang="en-US" sz="2000" spc="100" dirty="0" smtClean="0">
                <a:latin typeface="Helvetica Neue Light"/>
                <a:ea typeface="ＭＳ Ｐゴシック" charset="0"/>
                <a:cs typeface="Helvetica Neue Light"/>
              </a:rPr>
              <a:t>(Continued)</a:t>
            </a:r>
            <a:endParaRPr lang="en-US" sz="2000" spc="100" dirty="0">
              <a:latin typeface="Helvetica Neue Light"/>
              <a:ea typeface="ＭＳ Ｐゴシック" charset="0"/>
              <a:cs typeface="Helvetica Neue Light"/>
            </a:endParaRPr>
          </a:p>
        </p:txBody>
      </p:sp>
      <p:sp>
        <p:nvSpPr>
          <p:cNvPr id="22532"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n-US" sz="1400">
              <a:latin typeface="Helvetica Neue Light" charset="0"/>
              <a:cs typeface="Helvetica Neue Light" charset="0"/>
            </a:endParaRPr>
          </a:p>
          <a:p>
            <a:pPr eaLnBrk="1" hangingPunct="1"/>
            <a:r>
              <a:rPr lang="en-US" sz="1400">
                <a:latin typeface="Helvetica Neue Light" charset="0"/>
                <a:cs typeface="Helvetica Neue Light" charset="0"/>
              </a:rPr>
              <a:t>Lethia Owens International, Inc.  ::  www.LethiaOwens.com  ::  (800) 670-0712  ::  Page </a:t>
            </a:r>
            <a:fld id="{2E7ECA73-EBAB-004D-918D-FC6D9BA6E4D8}" type="slidenum">
              <a:rPr lang="en-US" sz="1400">
                <a:latin typeface="Helvetica Neue Light" charset="0"/>
                <a:cs typeface="Helvetica Neue Light" charset="0"/>
              </a:rPr>
              <a:pPr eaLnBrk="1" hangingPunct="1"/>
              <a:t>9</a:t>
            </a:fld>
            <a:endParaRPr lang="en-US" sz="1400">
              <a:latin typeface="Helvetica Neue Light" charset="0"/>
              <a:cs typeface="Helvetica Neue Light"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25802</TotalTime>
  <Words>3274</Words>
  <Application>Microsoft Macintosh PowerPoint</Application>
  <PresentationFormat>On-screen Show (4:3)</PresentationFormat>
  <Paragraphs>280</Paragraphs>
  <Slides>34</Slides>
  <Notes>0</Notes>
  <HiddenSlides>6</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Patty Cook Personal Branding Framework March 10, 2012</vt:lpstr>
      <vt:lpstr>Understanding Your Value</vt:lpstr>
      <vt:lpstr>Your Irresistible Brand Framework</vt:lpstr>
      <vt:lpstr>PowerPoint Presentation</vt:lpstr>
      <vt:lpstr>Patty Cook is Passionate About:</vt:lpstr>
      <vt:lpstr>Quote on Genius</vt:lpstr>
      <vt:lpstr>Authentic Branding</vt:lpstr>
      <vt:lpstr>15 Facets of an Irresistible Brand</vt:lpstr>
      <vt:lpstr>15 Facets of an Irresistible Brand (Continued)</vt:lpstr>
      <vt:lpstr>1. Brand Name</vt:lpstr>
      <vt:lpstr>2. Tagline</vt:lpstr>
      <vt:lpstr>3. Position Statement</vt:lpstr>
      <vt:lpstr>4. Target Market</vt:lpstr>
      <vt:lpstr>5. Niche</vt:lpstr>
      <vt:lpstr>6. Expertise</vt:lpstr>
      <vt:lpstr>7. Title</vt:lpstr>
      <vt:lpstr>8. Brand Keywords - SEO</vt:lpstr>
      <vt:lpstr>8. Brand Keywords – Social Media &amp; Domains</vt:lpstr>
      <vt:lpstr>9. Visual Brand Assets – Brand Colors</vt:lpstr>
      <vt:lpstr>10. Ideal Profiles</vt:lpstr>
      <vt:lpstr>11. Tribe Name</vt:lpstr>
      <vt:lpstr>12. Movement</vt:lpstr>
      <vt:lpstr>13. Irresistible Free Offer (Pink Spoon)</vt:lpstr>
      <vt:lpstr>14. Irresistible Signature Program (ISP)</vt:lpstr>
      <vt:lpstr>15. Expert Story</vt:lpstr>
      <vt:lpstr>Irresistible About Page (400-800 words)</vt:lpstr>
      <vt:lpstr>Irresistible Bio Short Form (200-400 words)</vt:lpstr>
      <vt:lpstr>Essential Marketing Message (75-150 words)</vt:lpstr>
      <vt:lpstr>Essential Marketing Message (75-150 words)</vt:lpstr>
      <vt:lpstr>The Perfect Customer Lifecycle</vt:lpstr>
      <vt:lpstr>Become a Category of One</vt:lpstr>
      <vt:lpstr>Brand Promotion Recommendations:</vt:lpstr>
      <vt:lpstr>Brand Promotion Recommendations: (Continued)</vt:lpstr>
      <vt:lpstr>Other Experts in Patty’s Field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Roland Van der Meer</dc:title>
  <dc:creator>Lida Citroen</dc:creator>
  <cp:lastModifiedBy>Lethia Owens</cp:lastModifiedBy>
  <cp:revision>433</cp:revision>
  <cp:lastPrinted>2010-01-06T14:32:11Z</cp:lastPrinted>
  <dcterms:created xsi:type="dcterms:W3CDTF">2010-02-03T20:28:44Z</dcterms:created>
  <dcterms:modified xsi:type="dcterms:W3CDTF">2012-04-30T16:44:07Z</dcterms:modified>
</cp:coreProperties>
</file>